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1" r:id="rId5"/>
    <p:sldId id="269" r:id="rId6"/>
    <p:sldId id="278" r:id="rId7"/>
    <p:sldId id="270" r:id="rId8"/>
    <p:sldId id="279" r:id="rId9"/>
    <p:sldId id="271" r:id="rId10"/>
    <p:sldId id="272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3" autoAdjust="0"/>
    <p:restoredTop sz="73212" autoAdjust="0"/>
  </p:normalViewPr>
  <p:slideViewPr>
    <p:cSldViewPr snapToGrid="0">
      <p:cViewPr>
        <p:scale>
          <a:sx n="83" d="100"/>
          <a:sy n="83" d="100"/>
        </p:scale>
        <p:origin x="1672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1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298C0E-C72D-4E14-B3FA-D80BA3DE73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2906D-1FF4-4CC6-BAF7-9E8EB6042B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4CAF2-6553-4878-BE19-6E39CC3A382B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12AAA4-A33F-4FFE-9C13-7065E33820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59F2E6-C5D9-4EA2-848E-67E893D6AC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D6C25-117A-4746-ACA5-AFD82E016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320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006C0-2F51-443C-9C34-31F1D12D7722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F1CD7-E2BE-4A67-8207-E60D111954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625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Distriktet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Getariako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Txakolina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eller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Txakoli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Getaria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som området heter på baskiska, ligger i provinsen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Gipuzkoa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strax öster om Bilbao i Baskien i norra Spanien.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Getariako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Txakolina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omfattar 402 hektar vinodlingar.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Druvorna till detta vin kommer från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vingåren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Landarbide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som ligger som mest 90 meter över havet. Vingårdarna omfattar ett till två hektar och stockarna är 15-20 år gamla.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Familjeföretaget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Txakoli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Zudugarai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grundades på 1980 talet och drivs idag i tredje generationen av bröderna Vicente,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JºMari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Patxi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Errasti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På egendomen odlar man druvsorterna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hondarrabi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zuri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och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hondarrabi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beltza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Vinmakare är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Patxi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och Mikel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Errasti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Jordmånen består av lera. </a:t>
            </a: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Musten jäste 15 dagar i rostfria ståltankar vid 18-20 grader. Vinet genomgick sedan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malolaktisk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omvandling på samma tankar.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Karta: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://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winefolly.com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deep-dive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spain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wine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-regions/ </a:t>
            </a:r>
          </a:p>
          <a:p>
            <a:endParaRPr lang="sv-SE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b="0" i="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FÄRG: 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Ljusgul färg.</a:t>
            </a:r>
          </a:p>
          <a:p>
            <a:r>
              <a:rPr lang="sv-SE" sz="1200" b="0" i="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DOFT: 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Nyanserad, något aromatisk doft med inslag av gröna äpplen, päron, mineral, örter och citron.</a:t>
            </a:r>
          </a:p>
          <a:p>
            <a:r>
              <a:rPr lang="sv-SE" sz="1200" b="0" i="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SMAK: 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Nyanserad, mycket frisk, något aromatisk smak med inslag av gröna äpplen, päron, mineral, färska örter, krusbär och citron.</a:t>
            </a:r>
          </a:p>
          <a:p>
            <a:b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F1CD7-E2BE-4A67-8207-E60D1119545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757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Rueda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ligger nordväst om Madrid, vid floden Duero, i regionen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Castilla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Léon.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Druvsorten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verdejo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odlas framför allt i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Rueda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Man tror att den ursprungligen kommer från Nordafrika och kom till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Rueda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på 1000-talet.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Marqués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Riscal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grundades i mitten av 1800-talet av Don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Camilo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Hurtado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Amézaga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Marqués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Riscal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Vinfirman ligger i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Alavesa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den del av Rioja som tillhör Baskien, och ägs fortfarande av ättlingar till Don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Camilo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Företagets två lagringsanläggningar rymmer cirka fyra miljoner flaskor.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Vinet har jäst på tankar av rostfritt stål och är inte fatlagrat.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b="0" i="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FÄRG: 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Ljus, gul färg.</a:t>
            </a:r>
          </a:p>
          <a:p>
            <a:r>
              <a:rPr lang="sv-SE" sz="1200" b="0" i="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DOFT: 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Ungdomlig, fruktig, aromatisk doft med inslag av päron, honungsmelon, krusbär, äppelblommor och lime.</a:t>
            </a:r>
          </a:p>
          <a:p>
            <a:r>
              <a:rPr lang="sv-SE" sz="1200" b="0" i="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SMAK: 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Fruktig, något aromatisk, mycket frisk smak med inslag av päron, honungsmelon, krusbär och lime.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F1CD7-E2BE-4A67-8207-E60D1119545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741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Rías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Baixas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ligger i provinsen Galicien i nordvästra Spanien. Området fick status som DO (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Denominación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Origen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1988 och omfattar idag cirka 3 000 hektar vinodlingar.</a:t>
            </a: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Albariño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odlas företrädelsevis längs atlantkusten på den Pyreneiska halvön där druvans tjocka skal är en fördel för att klara det fuktiga klimatet. </a:t>
            </a: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Albariño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står för 90 procent av odlingarna i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Rías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Baixas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Bakom producenten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Vining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står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Almudena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Imhof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Vinmakare är Pepe Rodríguez. Vingårdar belägna i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Meis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hjärtat av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Rías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Baixas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ett område som med sin tydliga influens av Atlanten är känt som "Val do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Salnés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". </a:t>
            </a: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Jordmånen består av sand, granit och kvarts.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Vinet har jäst och lagrats vid låg temperatur på rostfria ståltankar. Efter avslutad jäsning lagras det i fyra månader på sin jästfällning.</a:t>
            </a:r>
          </a:p>
          <a:p>
            <a:endParaRPr lang="sv-SE" sz="1200" b="0" i="0" kern="1200" cap="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b="0" i="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FÄRG: 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Ljus, gul färg.</a:t>
            </a:r>
          </a:p>
          <a:p>
            <a:r>
              <a:rPr lang="sv-SE" sz="1200" b="0" i="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DOFT: 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Fruktig, ungdomlig doft med inslag av päron, mineral, vit persika, örter och lime.</a:t>
            </a:r>
          </a:p>
          <a:p>
            <a:r>
              <a:rPr lang="sv-SE" sz="1200" b="0" i="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SMAK: 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Fruktig, mycket frisk smak med inslag av gröna äpplen, päron, örter, ananas och lime.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F1CD7-E2BE-4A67-8207-E60D1119545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578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Bodegas La Val grundades av José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Limeres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1985. Företaget förfogar idag över 90 hektar vingårdar fördelat över fem olika egendomar i underområdena O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Rosal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och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Condado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Tea.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Druvorna kommer från egendomen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Arantei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som är en 35 ha stor plantering i hjärtat av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Miño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Valley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-regionen. Det i regel fuktiga klimatet i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Rías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Baixas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gör att man använder sig av en uppbindningsmetod som kallas pergola, vilket underlättar luftgenomströmningen.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Druvorna skördas för hand. </a:t>
            </a:r>
          </a:p>
          <a:p>
            <a:endParaRPr lang="sv-SE" sz="1200" b="0" i="0" kern="1200" cap="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b="0" i="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FÄRG: 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Ljus, gul färg.</a:t>
            </a:r>
          </a:p>
          <a:p>
            <a:r>
              <a:rPr lang="sv-SE" sz="1200" b="0" i="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DOFT: 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Fruktig, något aromatisk doft med inslag av päron, färska örter, ananas, nektarin och lime.</a:t>
            </a:r>
          </a:p>
          <a:p>
            <a:r>
              <a:rPr lang="sv-SE" sz="1200" b="0" i="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SMAK: 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Fruktig, något aromatisk, mycket frisk smak med inslag av päron, nektarin, ananas, örter och lime.</a:t>
            </a:r>
          </a:p>
          <a:p>
            <a:b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F1CD7-E2BE-4A67-8207-E60D1119545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57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Bodegas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Pazo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Cilleiro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ligger i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Pontevedra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Galicien. Företaget ägs och drivs av Javier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Murua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som har sin bas i byn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Elciego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Rioja, där han även är chef för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vineriet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Bodegas Muriel.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Jordmånen består av granit och kvarts.</a:t>
            </a: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Druvorna skördas för hand. </a:t>
            </a: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Vinet har lagrats fem månader tillsammans med sin jästfällning på ståltank.</a:t>
            </a:r>
          </a:p>
          <a:p>
            <a:endParaRPr lang="sv-SE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b="0" i="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FÄRG: 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Ljus, gul färg.</a:t>
            </a:r>
          </a:p>
          <a:p>
            <a:r>
              <a:rPr lang="sv-SE" sz="1200" b="0" i="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DOFT: 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Fruktig, nyanserad doft med inslag av nektarin, ananas, färska örter, gula päron och lime.</a:t>
            </a:r>
          </a:p>
          <a:p>
            <a:r>
              <a:rPr lang="sv-SE" sz="1200" b="0" i="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SMAK: 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Fruktig, mycket frisk smak med inslag av ananas, gröna äpplen, färska örter, mineral, persika och lime.</a:t>
            </a:r>
          </a:p>
          <a:p>
            <a:b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F1CD7-E2BE-4A67-8207-E60D1119545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864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Monterrei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ligger i Galicien i nordvästra Spanien.</a:t>
            </a: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Godello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odlas framför allt i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Valdeorras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och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Bierzo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Galicien, samt i Portugal där den går under namnet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gouveio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Adegas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Galegas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grundades 1995 och gör vin i tre regioner i norra Spanien,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Monterrei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Druvorna kommer från flera olika vingårdar runtom i området.</a:t>
            </a: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Jordmånen består av skiffer. </a:t>
            </a: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Druvorna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avskjälkas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krossas och jäses på temperaturkontrollerade ståltankar. Vinet vilar minst tre månader med jästfällningen på tank innan buteljering.</a:t>
            </a:r>
          </a:p>
          <a:p>
            <a:endParaRPr lang="sv-SE" sz="1200" b="0" i="0" kern="1200" cap="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b="0" i="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FÄRG: 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Ljusgul färg.</a:t>
            </a:r>
          </a:p>
          <a:p>
            <a:r>
              <a:rPr lang="sv-SE" sz="1200" b="0" i="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DOFT: 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Mycket fruktig, aningen blommig doft med inslag av gula päron, ananas,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galiamelon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och lime.</a:t>
            </a:r>
          </a:p>
          <a:p>
            <a:r>
              <a:rPr lang="sv-SE" sz="1200" b="0" i="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SMAK: 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Mycket fruktig, aningen blommig smak med inslag av gula päron, ananas,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galiamelon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örter och lime.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F1CD7-E2BE-4A67-8207-E60D1119545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46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A881BB7-DBFB-4381-B53A-E8EB96266EFC}"/>
              </a:ext>
            </a:extLst>
          </p:cNvPr>
          <p:cNvSpPr/>
          <p:nvPr userDrawn="1"/>
        </p:nvSpPr>
        <p:spPr>
          <a:xfrm>
            <a:off x="0" y="3429000"/>
            <a:ext cx="12230100" cy="214619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43050" y="4876887"/>
            <a:ext cx="9144000" cy="479198"/>
          </a:xfrm>
        </p:spPr>
        <p:txBody>
          <a:bodyPr/>
          <a:lstStyle>
            <a:lvl1pPr marL="0" indent="0" algn="ctr">
              <a:buNone/>
              <a:defRPr sz="4000" b="0" cap="all" spc="2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43050" y="4360180"/>
            <a:ext cx="9144000" cy="479198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ctr">
              <a:defRPr sz="2800" cap="none" spc="2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078502"/>
            <a:ext cx="2743200" cy="365125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2022-05-06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078502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078502"/>
            <a:ext cx="2743200" cy="365125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49AD7BFC-1222-46E9-A0C9-BE39BA3AAD9F}"/>
              </a:ext>
            </a:extLst>
          </p:cNvPr>
          <p:cNvSpPr/>
          <p:nvPr userDrawn="1"/>
        </p:nvSpPr>
        <p:spPr>
          <a:xfrm>
            <a:off x="171449" y="-323166"/>
            <a:ext cx="1103947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/>
            </a:pPr>
            <a:r>
              <a:rPr lang="sv-SE" sz="1050" dirty="0">
                <a:solidFill>
                  <a:schemeClr val="tx1"/>
                </a:solidFill>
              </a:rPr>
              <a:t>Gör så här för att byta bild - Högerklicka på bakgrunden och välj Formatera Bakgrund – Välj Bild eller struktur – välj Bildkälla, Infoga – Välj önskad bild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5B20405F-AEE2-43B3-9FC7-8BB211735A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577014"/>
            <a:ext cx="3060700" cy="280987"/>
          </a:xfrm>
        </p:spPr>
        <p:txBody>
          <a:bodyPr anchor="ctr" anchorCtr="0"/>
          <a:lstStyle>
            <a:lvl1pPr marL="0" indent="0">
              <a:buNone/>
              <a:defRPr sz="10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Bildreferens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449534"/>
            <a:ext cx="3860183" cy="87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92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mind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DAD72914-2419-493B-8997-9E4B5F2D4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689"/>
            <a:ext cx="10735476" cy="5355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4C178695-4581-44FC-9A0D-28BDA9A63A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822701"/>
            <a:ext cx="4933950" cy="535531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sv-SE" dirty="0"/>
              <a:t>Rubrik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9850" y="2626861"/>
            <a:ext cx="4933950" cy="343250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26630"/>
            <a:ext cx="2743200" cy="365125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2022-05-06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2663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26630"/>
            <a:ext cx="2743200" cy="365125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37948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mindre Hög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DAD72914-2419-493B-8997-9E4B5F2D4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689"/>
            <a:ext cx="10735476" cy="5355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4C178695-4581-44FC-9A0D-28BDA9A63A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011687"/>
            <a:ext cx="4933950" cy="535531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sv-SE" dirty="0"/>
              <a:t>Rubrik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9850" y="1815847"/>
            <a:ext cx="4933950" cy="343250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26630"/>
            <a:ext cx="2743200" cy="365125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2022-05-06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2663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26630"/>
            <a:ext cx="2743200" cy="365125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33284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ärgad platta, Rubrik och mind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396F7D7-CC63-4891-88F0-FDA9F4E6A0DD}"/>
              </a:ext>
            </a:extLst>
          </p:cNvPr>
          <p:cNvSpPr/>
          <p:nvPr userDrawn="1"/>
        </p:nvSpPr>
        <p:spPr>
          <a:xfrm>
            <a:off x="-1" y="0"/>
            <a:ext cx="226863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ubrik 9">
            <a:extLst>
              <a:ext uri="{FF2B5EF4-FFF2-40B4-BE49-F238E27FC236}">
                <a16:creationId xmlns:a16="http://schemas.microsoft.com/office/drawing/2014/main" id="{DAD72914-2419-493B-8997-9E4B5F2D4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689"/>
            <a:ext cx="10735476" cy="5355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D139995-6B95-41C5-ADFE-011D02D2E7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7013" y="1279406"/>
            <a:ext cx="1960602" cy="3432508"/>
          </a:xfrm>
        </p:spPr>
        <p:txBody>
          <a:bodyPr/>
          <a:lstStyle>
            <a:lvl1pPr marL="180975" indent="-18097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358775" indent="-228600">
              <a:defRPr sz="1800"/>
            </a:lvl2pPr>
            <a:lvl3pPr marL="625475" indent="-228600">
              <a:defRPr sz="1600"/>
            </a:lvl3pPr>
            <a:lvl4pPr marL="890588" indent="-228600">
              <a:defRPr sz="1400"/>
            </a:lvl4pPr>
            <a:lvl5pPr marL="1168400" indent="-228600">
              <a:defRPr sz="14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26630"/>
            <a:ext cx="2743200" cy="365125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2022-05-06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2663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26630"/>
            <a:ext cx="2743200" cy="365125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D90BC93-5576-40C6-B699-D11C99FD0F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73533" y="6577014"/>
            <a:ext cx="3060700" cy="280987"/>
          </a:xfrm>
        </p:spPr>
        <p:txBody>
          <a:bodyPr anchor="ctr" anchorCtr="0"/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</a:lstStyle>
          <a:p>
            <a:pPr lvl="0"/>
            <a:r>
              <a:rPr lang="sv-SE" dirty="0"/>
              <a:t>Bildreferens</a:t>
            </a:r>
          </a:p>
        </p:txBody>
      </p:sp>
    </p:spTree>
    <p:extLst>
      <p:ext uri="{BB962C8B-B14F-4D97-AF65-F5344CB8AC3E}">
        <p14:creationId xmlns:p14="http://schemas.microsoft.com/office/powerpoint/2010/main" val="28585759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ärgad platta, Bild Rubrik och mind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396F7D7-CC63-4891-88F0-FDA9F4E6A0DD}"/>
              </a:ext>
            </a:extLst>
          </p:cNvPr>
          <p:cNvSpPr/>
          <p:nvPr userDrawn="1"/>
        </p:nvSpPr>
        <p:spPr>
          <a:xfrm>
            <a:off x="-1" y="0"/>
            <a:ext cx="226863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ubrik 9">
            <a:extLst>
              <a:ext uri="{FF2B5EF4-FFF2-40B4-BE49-F238E27FC236}">
                <a16:creationId xmlns:a16="http://schemas.microsoft.com/office/drawing/2014/main" id="{DAD72914-2419-493B-8997-9E4B5F2D4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689"/>
            <a:ext cx="10735476" cy="5355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D139995-6B95-41C5-ADFE-011D02D2E7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7013" y="1279406"/>
            <a:ext cx="1960602" cy="343250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130175" indent="0">
              <a:buNone/>
              <a:defRPr sz="1800">
                <a:solidFill>
                  <a:schemeClr val="bg1"/>
                </a:solidFill>
              </a:defRPr>
            </a:lvl2pPr>
            <a:lvl3pPr marL="396875" indent="0">
              <a:buNone/>
              <a:defRPr sz="1600">
                <a:solidFill>
                  <a:schemeClr val="bg1"/>
                </a:solidFill>
              </a:defRPr>
            </a:lvl3pPr>
            <a:lvl4pPr marL="661988" indent="0">
              <a:buNone/>
              <a:defRPr sz="1400">
                <a:solidFill>
                  <a:schemeClr val="bg1"/>
                </a:solidFill>
              </a:defRPr>
            </a:lvl4pPr>
            <a:lvl5pPr marL="939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26630"/>
            <a:ext cx="2743200" cy="365125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2022-05-06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2663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26630"/>
            <a:ext cx="2743200" cy="365125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D90BC93-5576-40C6-B699-D11C99FD0F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73533" y="6577014"/>
            <a:ext cx="3060700" cy="280987"/>
          </a:xfrm>
        </p:spPr>
        <p:txBody>
          <a:bodyPr anchor="ctr" anchorCtr="0"/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</a:lstStyle>
          <a:p>
            <a:pPr lvl="0"/>
            <a:r>
              <a:rPr lang="sv-SE" dirty="0"/>
              <a:t>Bildreferens</a:t>
            </a:r>
          </a:p>
        </p:txBody>
      </p:sp>
      <p:sp>
        <p:nvSpPr>
          <p:cNvPr id="9" name="Platshållare för bild 11">
            <a:extLst>
              <a:ext uri="{FF2B5EF4-FFF2-40B4-BE49-F238E27FC236}">
                <a16:creationId xmlns:a16="http://schemas.microsoft.com/office/drawing/2014/main" id="{86D2D5A2-D772-42BE-89E7-862CBE71D80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8638" y="0"/>
            <a:ext cx="9923362" cy="6308384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548422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vällens viner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A517A74E-467F-4389-81F2-7AFD17F5FF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164466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26630"/>
            <a:ext cx="2743200" cy="365125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2022-05-06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2663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26630"/>
            <a:ext cx="2743200" cy="365125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9">
            <a:extLst>
              <a:ext uri="{FF2B5EF4-FFF2-40B4-BE49-F238E27FC236}">
                <a16:creationId xmlns:a16="http://schemas.microsoft.com/office/drawing/2014/main" id="{DAD72914-2419-493B-8997-9E4B5F2D4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689"/>
            <a:ext cx="10735476" cy="535531"/>
          </a:xfrm>
          <a:solidFill>
            <a:schemeClr val="accent1">
              <a:alpha val="69804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8B7A99FE-7CB3-468E-9FB8-0EFE11CB14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02568" y="1268413"/>
            <a:ext cx="9086249" cy="5170646"/>
          </a:xfrm>
        </p:spPr>
        <p:txBody>
          <a:bodyPr/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>
              <a:lnSpc>
                <a:spcPct val="90000"/>
              </a:lnSpc>
              <a:spcBef>
                <a:spcPts val="1000"/>
              </a:spcBef>
              <a:defRPr sz="1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>
              <a:lnSpc>
                <a:spcPct val="90000"/>
              </a:lnSpc>
              <a:spcBef>
                <a:spcPts val="1000"/>
              </a:spcBef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>
              <a:lnSpc>
                <a:spcPct val="90000"/>
              </a:lnSpc>
              <a:spcBef>
                <a:spcPts val="1000"/>
              </a:spcBef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>
              <a:lnSpc>
                <a:spcPct val="90000"/>
              </a:lnSpc>
              <a:spcBef>
                <a:spcPts val="1000"/>
              </a:spcBef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848CA84-BB7F-46F3-90D6-BA9FE29DDE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3533" y="6577014"/>
            <a:ext cx="3060700" cy="280987"/>
          </a:xfrm>
        </p:spPr>
        <p:txBody>
          <a:bodyPr anchor="ctr" anchorCtr="0"/>
          <a:lstStyle>
            <a:lvl1pPr marL="0" indent="0">
              <a:buNone/>
              <a:defRPr sz="1000" i="1"/>
            </a:lvl1pPr>
          </a:lstStyle>
          <a:p>
            <a:pPr lvl="0"/>
            <a:r>
              <a:rPr lang="sv-SE"/>
              <a:t>Bildreferens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31425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vällens viner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26630"/>
            <a:ext cx="2743200" cy="365125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2022-05-06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2663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26630"/>
            <a:ext cx="2743200" cy="365125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9">
            <a:extLst>
              <a:ext uri="{FF2B5EF4-FFF2-40B4-BE49-F238E27FC236}">
                <a16:creationId xmlns:a16="http://schemas.microsoft.com/office/drawing/2014/main" id="{DAD72914-2419-493B-8997-9E4B5F2D4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689"/>
            <a:ext cx="10735476" cy="535531"/>
          </a:xfrm>
          <a:solidFill>
            <a:schemeClr val="accent1">
              <a:alpha val="69804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8B7A99FE-7CB3-468E-9FB8-0EFE11CB14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7014" y="1268413"/>
            <a:ext cx="11126786" cy="5170646"/>
          </a:xfrm>
        </p:spPr>
        <p:txBody>
          <a:bodyPr/>
          <a:lstStyle>
            <a:lvl1pPr marL="457200" indent="-457200">
              <a:lnSpc>
                <a:spcPct val="90000"/>
              </a:lnSpc>
              <a:buFont typeface="+mj-lt"/>
              <a:buAutoNum type="arabicPeriod"/>
              <a:defRPr lang="sv-SE" sz="2000" kern="1200" dirty="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>
              <a:lnSpc>
                <a:spcPct val="90000"/>
              </a:lnSpc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>
              <a:lnSpc>
                <a:spcPct val="90000"/>
              </a:lnSpc>
              <a:defRPr sz="18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>
              <a:lnSpc>
                <a:spcPct val="90000"/>
              </a:lnSpc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>
              <a:lnSpc>
                <a:spcPct val="90000"/>
              </a:lnSpc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</a:lstStyle>
          <a:p>
            <a:pPr marL="457200" lvl="0" indent="-4572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v-SE"/>
              <a:t>Redigera format för bakgrundstext</a:t>
            </a:r>
          </a:p>
          <a:p>
            <a:pPr marL="457200" lvl="1" indent="-4572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v-SE"/>
              <a:t>Nivå två</a:t>
            </a:r>
          </a:p>
          <a:p>
            <a:pPr marL="457200" lvl="2" indent="-4572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v-SE"/>
              <a:t>Nivå tre</a:t>
            </a:r>
          </a:p>
          <a:p>
            <a:pPr marL="457200" lvl="3" indent="-4572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v-SE"/>
              <a:t>Nivå fyra</a:t>
            </a:r>
          </a:p>
          <a:p>
            <a:pPr marL="457200" lvl="4" indent="-4572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31789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A881BB7-DBFB-4381-B53A-E8EB96266EFC}"/>
              </a:ext>
            </a:extLst>
          </p:cNvPr>
          <p:cNvSpPr/>
          <p:nvPr userDrawn="1"/>
        </p:nvSpPr>
        <p:spPr>
          <a:xfrm>
            <a:off x="0" y="3429000"/>
            <a:ext cx="12243353" cy="178135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3934956"/>
            <a:ext cx="12169047" cy="769441"/>
          </a:xfrm>
        </p:spPr>
        <p:txBody>
          <a:bodyPr anchor="ctr" anchorCtr="0"/>
          <a:lstStyle>
            <a:lvl1pPr marL="0" indent="0" algn="ctr">
              <a:buNone/>
              <a:defRPr sz="4400" b="0" cap="all" spc="200" baseline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078502"/>
            <a:ext cx="2743200" cy="365125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2022-05-06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078502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078502"/>
            <a:ext cx="2743200" cy="365125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49AD7BFC-1222-46E9-A0C9-BE39BA3AAD9F}"/>
              </a:ext>
            </a:extLst>
          </p:cNvPr>
          <p:cNvSpPr/>
          <p:nvPr userDrawn="1"/>
        </p:nvSpPr>
        <p:spPr>
          <a:xfrm>
            <a:off x="171449" y="-323166"/>
            <a:ext cx="1103947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/>
            </a:pPr>
            <a:r>
              <a:rPr lang="sv-SE" sz="1050" dirty="0">
                <a:solidFill>
                  <a:schemeClr val="tx1"/>
                </a:solidFill>
              </a:rPr>
              <a:t>Gör så här för att byta bild - Högerklicka på bakgrunden och välj Formatera Bakgrund – Välj Bild eller struktur – välj Bildkälla, Infoga – Välj önskad bild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08B6FD0-89A8-4F82-92DF-DD168DD7DE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577014"/>
            <a:ext cx="3060700" cy="280987"/>
          </a:xfrm>
        </p:spPr>
        <p:txBody>
          <a:bodyPr anchor="ctr" anchorCtr="0"/>
          <a:lstStyle>
            <a:lvl1pPr marL="0" indent="0">
              <a:buNone/>
              <a:defRPr sz="1000" i="1"/>
            </a:lvl1pPr>
          </a:lstStyle>
          <a:p>
            <a:pPr lvl="0"/>
            <a:r>
              <a:rPr lang="sv-SE" dirty="0"/>
              <a:t>Bildreferens</a:t>
            </a:r>
          </a:p>
        </p:txBody>
      </p:sp>
    </p:spTree>
    <p:extLst>
      <p:ext uri="{BB962C8B-B14F-4D97-AF65-F5344CB8AC3E}">
        <p14:creationId xmlns:p14="http://schemas.microsoft.com/office/powerpoint/2010/main" val="138793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689"/>
            <a:ext cx="6747204" cy="535531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2022-05-06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F0C26C3-B13E-495A-A6E4-2EC4E724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613" y="7131854"/>
            <a:ext cx="2743200" cy="365125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2022-05-06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95847E-A091-4B48-90CC-8498D25E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013" y="7131854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1B4C505-33E4-4681-8C5B-77BB1E17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013" y="7131854"/>
            <a:ext cx="2743200" cy="365125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0422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DAD72914-2419-493B-8997-9E4B5F2D4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689"/>
            <a:ext cx="10735476" cy="5355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4C178695-4581-44FC-9A0D-28BDA9A63A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7013" y="1822701"/>
            <a:ext cx="6192837" cy="535531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sv-SE" dirty="0"/>
              <a:t>Rubrik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12" y="2626861"/>
            <a:ext cx="11126787" cy="343250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26630"/>
            <a:ext cx="2743200" cy="365125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2022-05-06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2663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26630"/>
            <a:ext cx="2743200" cy="365125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72630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 utfallande 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DAD72914-2419-493B-8997-9E4B5F2D4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689"/>
            <a:ext cx="10735476" cy="5355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4C178695-4581-44FC-9A0D-28BDA9A63A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822701"/>
            <a:ext cx="4933950" cy="535531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sv-SE" dirty="0"/>
              <a:t>Rubrik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9850" y="2626861"/>
            <a:ext cx="4933950" cy="343250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86D2D5A2-D772-42BE-89E7-862CBE71D8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" y="-4186"/>
            <a:ext cx="6096003" cy="686218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26630"/>
            <a:ext cx="2743200" cy="365125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2022-05-06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2663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26630"/>
            <a:ext cx="2743200" cy="365125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0484123-D344-4146-98CE-A2F1F171AB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10300" y="6577013"/>
            <a:ext cx="3060700" cy="280987"/>
          </a:xfrm>
        </p:spPr>
        <p:txBody>
          <a:bodyPr anchor="ctr" anchorCtr="0"/>
          <a:lstStyle>
            <a:lvl1pPr marL="0" indent="0">
              <a:buNone/>
              <a:defRPr sz="1000" i="1"/>
            </a:lvl1pPr>
          </a:lstStyle>
          <a:p>
            <a:pPr lvl="0"/>
            <a:r>
              <a:rPr lang="sv-SE" dirty="0"/>
              <a:t>Bildreferens</a:t>
            </a:r>
          </a:p>
        </p:txBody>
      </p:sp>
    </p:spTree>
    <p:extLst>
      <p:ext uri="{BB962C8B-B14F-4D97-AF65-F5344CB8AC3E}">
        <p14:creationId xmlns:p14="http://schemas.microsoft.com/office/powerpoint/2010/main" val="20545118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 utfallande bild och Hög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DAD72914-2419-493B-8997-9E4B5F2D4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689"/>
            <a:ext cx="10735476" cy="5355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4C178695-4581-44FC-9A0D-28BDA9A63A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011011"/>
            <a:ext cx="4933950" cy="535531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sv-SE" dirty="0"/>
              <a:t>Rubrik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9850" y="1815171"/>
            <a:ext cx="4933950" cy="343250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86D2D5A2-D772-42BE-89E7-862CBE71D8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" y="-4186"/>
            <a:ext cx="6096003" cy="686218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26630"/>
            <a:ext cx="2743200" cy="365125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2022-05-06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2663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26630"/>
            <a:ext cx="2743200" cy="365125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0484123-D344-4146-98CE-A2F1F171AB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10300" y="6577013"/>
            <a:ext cx="3060700" cy="280987"/>
          </a:xfrm>
        </p:spPr>
        <p:txBody>
          <a:bodyPr anchor="ctr" anchorCtr="0"/>
          <a:lstStyle>
            <a:lvl1pPr marL="0" indent="0">
              <a:buNone/>
              <a:defRPr sz="1000" i="1"/>
            </a:lvl1pPr>
          </a:lstStyle>
          <a:p>
            <a:pPr lvl="0"/>
            <a:r>
              <a:rPr lang="sv-SE" dirty="0"/>
              <a:t>Bildreferens</a:t>
            </a:r>
          </a:p>
        </p:txBody>
      </p:sp>
    </p:spTree>
    <p:extLst>
      <p:ext uri="{BB962C8B-B14F-4D97-AF65-F5344CB8AC3E}">
        <p14:creationId xmlns:p14="http://schemas.microsoft.com/office/powerpoint/2010/main" val="32708094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 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DAD72914-2419-493B-8997-9E4B5F2D4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689"/>
            <a:ext cx="10735476" cy="5355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4C178695-4581-44FC-9A0D-28BDA9A63A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822701"/>
            <a:ext cx="4933950" cy="535531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sv-SE" dirty="0"/>
              <a:t>Rubrik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9850" y="2626861"/>
            <a:ext cx="4933950" cy="343250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86D2D5A2-D772-42BE-89E7-862CBE71D8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7013" y="1260726"/>
            <a:ext cx="5868988" cy="50832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26630"/>
            <a:ext cx="2743200" cy="365125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2022-05-06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2663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26630"/>
            <a:ext cx="2743200" cy="365125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1CB6342-BAD4-4815-8460-FF4775EE16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6577014"/>
            <a:ext cx="3060700" cy="280987"/>
          </a:xfrm>
        </p:spPr>
        <p:txBody>
          <a:bodyPr anchor="ctr" anchorCtr="0"/>
          <a:lstStyle>
            <a:lvl1pPr marL="0" indent="0">
              <a:buNone/>
              <a:defRPr sz="1000" i="1"/>
            </a:lvl1pPr>
          </a:lstStyle>
          <a:p>
            <a:pPr lvl="0"/>
            <a:r>
              <a:rPr lang="sv-SE" dirty="0"/>
              <a:t>Bildreferens</a:t>
            </a:r>
          </a:p>
        </p:txBody>
      </p:sp>
    </p:spTree>
    <p:extLst>
      <p:ext uri="{BB962C8B-B14F-4D97-AF65-F5344CB8AC3E}">
        <p14:creationId xmlns:p14="http://schemas.microsoft.com/office/powerpoint/2010/main" val="31723418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 bild och Hög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DAD72914-2419-493B-8997-9E4B5F2D4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689"/>
            <a:ext cx="10735476" cy="5355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4C178695-4581-44FC-9A0D-28BDA9A63A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011687"/>
            <a:ext cx="4933950" cy="535531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sv-SE" dirty="0"/>
              <a:t>Rubrik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9850" y="1815847"/>
            <a:ext cx="4933950" cy="343250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86D2D5A2-D772-42BE-89E7-862CBE71D8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7013" y="1260726"/>
            <a:ext cx="5868988" cy="50832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26630"/>
            <a:ext cx="2743200" cy="365125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2022-05-06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2663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26630"/>
            <a:ext cx="2743200" cy="365125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1CB6342-BAD4-4815-8460-FF4775EE16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6577014"/>
            <a:ext cx="3060700" cy="280987"/>
          </a:xfrm>
        </p:spPr>
        <p:txBody>
          <a:bodyPr anchor="ctr" anchorCtr="0"/>
          <a:lstStyle>
            <a:lvl1pPr marL="0" indent="0">
              <a:buNone/>
              <a:defRPr sz="1000" i="1"/>
            </a:lvl1pPr>
          </a:lstStyle>
          <a:p>
            <a:pPr lvl="0"/>
            <a:r>
              <a:rPr lang="sv-SE" dirty="0"/>
              <a:t>Bildreferens</a:t>
            </a:r>
          </a:p>
        </p:txBody>
      </p:sp>
    </p:spTree>
    <p:extLst>
      <p:ext uri="{BB962C8B-B14F-4D97-AF65-F5344CB8AC3E}">
        <p14:creationId xmlns:p14="http://schemas.microsoft.com/office/powerpoint/2010/main" val="19935157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,  dubbel bild och Hög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DAD72914-2419-493B-8997-9E4B5F2D4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689"/>
            <a:ext cx="10735476" cy="5355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4C178695-4581-44FC-9A0D-28BDA9A63A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7013" y="1011687"/>
            <a:ext cx="11126787" cy="535531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sv-SE" dirty="0"/>
              <a:t>Rubrik </a:t>
            </a:r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86D2D5A2-D772-42BE-89E7-862CBE71D8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7013" y="1808162"/>
            <a:ext cx="5868988" cy="4535763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26630"/>
            <a:ext cx="2743200" cy="365125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2022-05-06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2663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26630"/>
            <a:ext cx="2743200" cy="365125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1CB6342-BAD4-4815-8460-FF4775EE16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6577014"/>
            <a:ext cx="3060700" cy="280987"/>
          </a:xfrm>
        </p:spPr>
        <p:txBody>
          <a:bodyPr anchor="ctr" anchorCtr="0"/>
          <a:lstStyle>
            <a:lvl1pPr marL="0" indent="0">
              <a:buNone/>
              <a:defRPr sz="1000" i="1"/>
            </a:lvl1pPr>
          </a:lstStyle>
          <a:p>
            <a:pPr lvl="0"/>
            <a:r>
              <a:rPr lang="sv-SE" dirty="0"/>
              <a:t>Bildreferens</a:t>
            </a:r>
          </a:p>
        </p:txBody>
      </p:sp>
      <p:sp>
        <p:nvSpPr>
          <p:cNvPr id="11" name="Platshållare för bild 11">
            <a:extLst>
              <a:ext uri="{FF2B5EF4-FFF2-40B4-BE49-F238E27FC236}">
                <a16:creationId xmlns:a16="http://schemas.microsoft.com/office/drawing/2014/main" id="{86D2D5A2-D772-42BE-89E7-862CBE71D8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3012" y="1808161"/>
            <a:ext cx="5030788" cy="4535763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E1CB6342-BAD4-4815-8460-FF4775EE16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24599" y="6577013"/>
            <a:ext cx="3060700" cy="280987"/>
          </a:xfrm>
        </p:spPr>
        <p:txBody>
          <a:bodyPr anchor="ctr" anchorCtr="0"/>
          <a:lstStyle>
            <a:lvl1pPr marL="0" indent="0">
              <a:buNone/>
              <a:defRPr sz="1000" i="1"/>
            </a:lvl1pPr>
          </a:lstStyle>
          <a:p>
            <a:pPr lvl="0"/>
            <a:r>
              <a:rPr lang="sv-SE" dirty="0"/>
              <a:t>Bildreferens</a:t>
            </a:r>
          </a:p>
        </p:txBody>
      </p:sp>
    </p:spTree>
    <p:extLst>
      <p:ext uri="{BB962C8B-B14F-4D97-AF65-F5344CB8AC3E}">
        <p14:creationId xmlns:p14="http://schemas.microsoft.com/office/powerpoint/2010/main" val="2328903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 mindre 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DAD72914-2419-493B-8997-9E4B5F2D4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689"/>
            <a:ext cx="10735476" cy="5355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4C178695-4581-44FC-9A0D-28BDA9A63A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822701"/>
            <a:ext cx="4933950" cy="535531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sv-SE" dirty="0"/>
              <a:t>Rubrik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9850" y="2626861"/>
            <a:ext cx="4933950" cy="343250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86D2D5A2-D772-42BE-89E7-862CBE71D8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7013" y="1260726"/>
            <a:ext cx="4348800" cy="50832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26630"/>
            <a:ext cx="2743200" cy="365125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2022-05-06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2663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26630"/>
            <a:ext cx="2743200" cy="365125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B5B296-7FE0-4E0A-BDC9-F8A685161A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6577014"/>
            <a:ext cx="3060700" cy="280987"/>
          </a:xfrm>
        </p:spPr>
        <p:txBody>
          <a:bodyPr anchor="ctr" anchorCtr="0"/>
          <a:lstStyle>
            <a:lvl1pPr marL="0" indent="0">
              <a:buNone/>
              <a:defRPr sz="1000" i="1"/>
            </a:lvl1pPr>
            <a:lvl2pPr marL="457200" indent="0">
              <a:buNone/>
              <a:defRPr sz="1000" i="1"/>
            </a:lvl2pPr>
          </a:lstStyle>
          <a:p>
            <a:pPr lvl="0"/>
            <a:r>
              <a:rPr lang="sv-SE" dirty="0"/>
              <a:t>Bildreferens</a:t>
            </a:r>
          </a:p>
        </p:txBody>
      </p:sp>
    </p:spTree>
    <p:extLst>
      <p:ext uri="{BB962C8B-B14F-4D97-AF65-F5344CB8AC3E}">
        <p14:creationId xmlns:p14="http://schemas.microsoft.com/office/powerpoint/2010/main" val="32732890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 mindre bild och Högre 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DAD72914-2419-493B-8997-9E4B5F2D4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689"/>
            <a:ext cx="10735476" cy="5355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4C178695-4581-44FC-9A0D-28BDA9A63A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011687"/>
            <a:ext cx="4933950" cy="535531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sv-SE" dirty="0"/>
              <a:t>Rubrik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9850" y="1815847"/>
            <a:ext cx="4933950" cy="343250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86D2D5A2-D772-42BE-89E7-862CBE71D8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7013" y="1260726"/>
            <a:ext cx="4348800" cy="50832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26630"/>
            <a:ext cx="2743200" cy="365125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2022-05-06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2663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26630"/>
            <a:ext cx="2743200" cy="365125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B5B296-7FE0-4E0A-BDC9-F8A685161A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6577014"/>
            <a:ext cx="3060700" cy="280987"/>
          </a:xfrm>
        </p:spPr>
        <p:txBody>
          <a:bodyPr anchor="ctr" anchorCtr="0"/>
          <a:lstStyle>
            <a:lvl1pPr marL="0" indent="0">
              <a:buNone/>
              <a:defRPr sz="1000" i="1"/>
            </a:lvl1pPr>
            <a:lvl2pPr marL="457200" indent="0">
              <a:buNone/>
              <a:defRPr sz="1000" i="1"/>
            </a:lvl2pPr>
          </a:lstStyle>
          <a:p>
            <a:pPr lvl="0"/>
            <a:r>
              <a:rPr lang="sv-SE" dirty="0"/>
              <a:t>Bildreferens</a:t>
            </a:r>
          </a:p>
        </p:txBody>
      </p:sp>
    </p:spTree>
    <p:extLst>
      <p:ext uri="{BB962C8B-B14F-4D97-AF65-F5344CB8AC3E}">
        <p14:creationId xmlns:p14="http://schemas.microsoft.com/office/powerpoint/2010/main" val="37035567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227" y="6231720"/>
            <a:ext cx="354734" cy="591223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689"/>
            <a:ext cx="6747204" cy="535531"/>
          </a:xfrm>
          <a:prstGeom prst="rect">
            <a:avLst/>
          </a:prstGeom>
          <a:solidFill>
            <a:schemeClr val="accent1">
              <a:alpha val="69804"/>
            </a:schemeClr>
          </a:solidFill>
        </p:spPr>
        <p:txBody>
          <a:bodyPr wrap="none" lIns="216000" rtlCol="0">
            <a:spAutoFit/>
          </a:bodyPr>
          <a:lstStyle/>
          <a:p>
            <a:pPr marL="0" lvl="0"/>
            <a:r>
              <a:rPr lang="sv-SE" dirty="0"/>
              <a:t>Klicka här för att ändra mall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7013" y="1825625"/>
            <a:ext cx="11126787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6</a:t>
            </a:r>
          </a:p>
          <a:p>
            <a:pPr lvl="6"/>
            <a:r>
              <a:rPr lang="sv-SE" dirty="0"/>
              <a:t>Nivå 7</a:t>
            </a:r>
          </a:p>
          <a:p>
            <a:pPr lvl="7"/>
            <a:r>
              <a:rPr lang="sv-SE" dirty="0"/>
              <a:t>Nivå 8</a:t>
            </a:r>
          </a:p>
          <a:p>
            <a:pPr lvl="8"/>
            <a:r>
              <a:rPr lang="sv-SE" dirty="0"/>
              <a:t>Nivå 9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613" y="7185368"/>
            <a:ext cx="2743200" cy="3651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03CD0-842C-4BCD-83D3-BB78B185EE38}" type="datetimeFigureOut">
              <a:rPr lang="sv-SE" smtClean="0"/>
              <a:t>2022-05-06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013" y="7185368"/>
            <a:ext cx="4114800" cy="3651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013" y="7185368"/>
            <a:ext cx="2743200" cy="3651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66" r:id="rId4"/>
    <p:sldLayoutId id="2147483659" r:id="rId5"/>
    <p:sldLayoutId id="2147483667" r:id="rId6"/>
    <p:sldLayoutId id="2147483671" r:id="rId7"/>
    <p:sldLayoutId id="2147483660" r:id="rId8"/>
    <p:sldLayoutId id="2147483668" r:id="rId9"/>
    <p:sldLayoutId id="2147483661" r:id="rId10"/>
    <p:sldLayoutId id="2147483669" r:id="rId11"/>
    <p:sldLayoutId id="2147483662" r:id="rId12"/>
    <p:sldLayoutId id="2147483670" r:id="rId13"/>
    <p:sldLayoutId id="2147483664" r:id="rId14"/>
    <p:sldLayoutId id="2147483665" r:id="rId15"/>
    <p:sldLayoutId id="2147483663" r:id="rId16"/>
    <p:sldLayoutId id="2147483654" r:id="rId17"/>
    <p:sldLayoutId id="214748365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sv-SE" sz="3200" b="0" kern="1200" cap="all" spc="200" baseline="0">
          <a:solidFill>
            <a:schemeClr val="bg1"/>
          </a:solidFill>
          <a:latin typeface="Arial Narrow" panose="020B0606020202030204" pitchFamily="34" charset="0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9" userDrawn="1">
          <p15:clr>
            <a:srgbClr val="F26B43"/>
          </p15:clr>
        </p15:guide>
        <p15:guide id="2" pos="4044" userDrawn="1">
          <p15:clr>
            <a:srgbClr val="F26B43"/>
          </p15:clr>
        </p15:guide>
        <p15:guide id="3" orient="horz" pos="1638" userDrawn="1">
          <p15:clr>
            <a:srgbClr val="F26B43"/>
          </p15:clr>
        </p15:guide>
        <p15:guide id="4" pos="143" userDrawn="1">
          <p15:clr>
            <a:srgbClr val="F26B43"/>
          </p15:clr>
        </p15:guide>
        <p15:guide id="5" pos="71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EA8E9A9C-C65E-40CB-A240-08777DD27C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Årets Bästa vin: vitt 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5F74555-701A-4F2E-9678-6B8A20E285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[Sektion], [Datum]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B69475D4-607D-47BD-8BE5-084DAD2A9F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Photo by Andrew Taylor from </a:t>
            </a:r>
            <a:r>
              <a:rPr lang="en-US" dirty="0" err="1"/>
              <a:t>Pexels</a:t>
            </a: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8ECCE49-8047-4923-BDD6-E0E8BAF6D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4404" y="2155256"/>
            <a:ext cx="2469091" cy="244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9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E98EF6-1C56-4198-813B-A2DE59196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689"/>
            <a:ext cx="2279699" cy="535531"/>
          </a:xfrm>
        </p:spPr>
        <p:txBody>
          <a:bodyPr/>
          <a:lstStyle/>
          <a:p>
            <a:r>
              <a:rPr lang="sv-SE" dirty="0" err="1"/>
              <a:t>Antxiola</a:t>
            </a:r>
            <a:r>
              <a:rPr lang="sv-SE" dirty="0"/>
              <a:t> 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801FB976-073A-CF4B-B9FF-B10C1E3AE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7013" y="1226939"/>
            <a:ext cx="3734439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5CFD2A0-4249-42B7-A90C-2C306BB0A2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b="1" dirty="0"/>
              <a:t>Vinfakta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36D5EF7-E56F-4729-B601-B2C2368B9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9849" y="2626861"/>
            <a:ext cx="5372757" cy="3432507"/>
          </a:xfrm>
        </p:spPr>
        <p:txBody>
          <a:bodyPr/>
          <a:lstStyle/>
          <a:p>
            <a:pPr marL="0" indent="0">
              <a:buNone/>
            </a:pPr>
            <a:r>
              <a:rPr lang="sv-SE" sz="1800" b="1" dirty="0"/>
              <a:t>Producent: </a:t>
            </a:r>
            <a:r>
              <a:rPr lang="sv-SE" sz="1800" dirty="0" err="1"/>
              <a:t>Txakoli</a:t>
            </a:r>
            <a:r>
              <a:rPr lang="sv-SE" sz="1800" dirty="0"/>
              <a:t> </a:t>
            </a:r>
            <a:r>
              <a:rPr lang="sv-SE" sz="1800" dirty="0" err="1"/>
              <a:t>Zudugarai</a:t>
            </a:r>
            <a:endParaRPr lang="sv-SE" sz="1800" dirty="0"/>
          </a:p>
          <a:p>
            <a:pPr marL="0" indent="0">
              <a:buNone/>
            </a:pPr>
            <a:r>
              <a:rPr lang="sv-SE" sz="1800" b="1" dirty="0"/>
              <a:t>Årgång: </a:t>
            </a:r>
            <a:r>
              <a:rPr lang="sv-SE" sz="1800" dirty="0"/>
              <a:t>2020 </a:t>
            </a:r>
          </a:p>
          <a:p>
            <a:pPr marL="0" indent="0">
              <a:buNone/>
            </a:pPr>
            <a:r>
              <a:rPr lang="sv-SE" sz="1800" b="1" dirty="0"/>
              <a:t>Råvaror: </a:t>
            </a:r>
            <a:r>
              <a:rPr lang="sv-SE" sz="1800" dirty="0"/>
              <a:t>100 % </a:t>
            </a:r>
            <a:r>
              <a:rPr lang="sv-SE" sz="1800" dirty="0" err="1"/>
              <a:t>hondarrabi</a:t>
            </a:r>
            <a:r>
              <a:rPr lang="sv-SE" sz="1800" dirty="0"/>
              <a:t> </a:t>
            </a:r>
            <a:r>
              <a:rPr lang="sv-SE" sz="1800" dirty="0" err="1"/>
              <a:t>zuri</a:t>
            </a:r>
            <a:endParaRPr lang="sv-SE" sz="1800" dirty="0"/>
          </a:p>
          <a:p>
            <a:pPr marL="0" indent="0">
              <a:buNone/>
            </a:pPr>
            <a:r>
              <a:rPr lang="sv-SE" sz="1800" b="1" dirty="0"/>
              <a:t>Ursprung: </a:t>
            </a:r>
            <a:r>
              <a:rPr lang="sv-SE" sz="1800" dirty="0"/>
              <a:t>Baskien, </a:t>
            </a:r>
            <a:r>
              <a:rPr lang="sv-SE" sz="1800" dirty="0" err="1"/>
              <a:t>Getariako</a:t>
            </a:r>
            <a:r>
              <a:rPr lang="sv-SE" sz="1800" dirty="0"/>
              <a:t> </a:t>
            </a:r>
            <a:r>
              <a:rPr lang="sv-SE" sz="1800" dirty="0" err="1"/>
              <a:t>Txakolina</a:t>
            </a:r>
            <a:endParaRPr lang="sv-SE" sz="1800" dirty="0"/>
          </a:p>
          <a:p>
            <a:pPr marL="0" indent="0">
              <a:buNone/>
            </a:pPr>
            <a:r>
              <a:rPr lang="sv-SE" sz="1800" b="1" dirty="0"/>
              <a:t>Alkohol: </a:t>
            </a:r>
            <a:r>
              <a:rPr lang="sv-SE" sz="1800" dirty="0"/>
              <a:t>11 %</a:t>
            </a:r>
          </a:p>
          <a:p>
            <a:pPr marL="0" indent="0">
              <a:buNone/>
            </a:pPr>
            <a:r>
              <a:rPr lang="sv-SE" sz="1800" b="1" dirty="0"/>
              <a:t>Sockerhalt: </a:t>
            </a:r>
            <a:r>
              <a:rPr lang="sv-SE" sz="1800" dirty="0"/>
              <a:t>Mindre än 3 gr/l</a:t>
            </a:r>
          </a:p>
          <a:p>
            <a:pPr marL="0" indent="0">
              <a:buNone/>
            </a:pPr>
            <a:r>
              <a:rPr lang="sv-SE" sz="1800" b="1" dirty="0"/>
              <a:t>Nr: </a:t>
            </a:r>
            <a:r>
              <a:rPr lang="sv-SE" sz="1800" dirty="0"/>
              <a:t>2618 </a:t>
            </a:r>
          </a:p>
          <a:p>
            <a:pPr marL="0" indent="0">
              <a:buNone/>
            </a:pPr>
            <a:r>
              <a:rPr lang="sv-SE" sz="1800" b="1" dirty="0"/>
              <a:t>Pris: </a:t>
            </a:r>
            <a:r>
              <a:rPr lang="sv-SE" sz="1800" dirty="0"/>
              <a:t>119 kr</a:t>
            </a:r>
          </a:p>
          <a:p>
            <a:pPr marL="0" indent="0">
              <a:buNone/>
            </a:pPr>
            <a:endParaRPr lang="sv-SE" sz="1800" dirty="0"/>
          </a:p>
        </p:txBody>
      </p:sp>
      <p:pic>
        <p:nvPicPr>
          <p:cNvPr id="10246" name="Picture 6">
            <a:extLst>
              <a:ext uri="{FF2B5EF4-FFF2-40B4-BE49-F238E27FC236}">
                <a16:creationId xmlns:a16="http://schemas.microsoft.com/office/drawing/2014/main" id="{9F374C8F-D8B5-6F4C-B5EC-0FBFE5FD6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20875" y="1153892"/>
            <a:ext cx="1173696" cy="501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964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06C486FA-8291-5E47-B1D2-9A00301B9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28708" y="1132793"/>
            <a:ext cx="1269435" cy="505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0E98EF6-1C56-4198-813B-A2DE59196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689"/>
            <a:ext cx="6295029" cy="535531"/>
          </a:xfrm>
        </p:spPr>
        <p:txBody>
          <a:bodyPr/>
          <a:lstStyle/>
          <a:p>
            <a:r>
              <a:rPr lang="en-US" dirty="0"/>
              <a:t>Marqués de </a:t>
            </a:r>
            <a:r>
              <a:rPr lang="en-US" dirty="0" err="1"/>
              <a:t>Riscal</a:t>
            </a:r>
            <a:r>
              <a:rPr lang="en-US" dirty="0"/>
              <a:t> Organic</a:t>
            </a:r>
            <a:r>
              <a:rPr lang="sv-SE" dirty="0"/>
              <a:t> 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801FB976-073A-CF4B-B9FF-B10C1E3AE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7013" y="1226939"/>
            <a:ext cx="3734439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5CFD2A0-4249-42B7-A90C-2C306BB0A2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b="1" dirty="0"/>
              <a:t>Vinfakta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36D5EF7-E56F-4729-B601-B2C2368B9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800" b="1" dirty="0"/>
              <a:t>Producent: </a:t>
            </a:r>
            <a:r>
              <a:rPr lang="en-US" sz="1800" dirty="0"/>
              <a:t>Marqués de </a:t>
            </a:r>
            <a:r>
              <a:rPr lang="en-US" sz="1800" dirty="0" err="1"/>
              <a:t>Riscal</a:t>
            </a:r>
            <a:r>
              <a:rPr lang="en-US" sz="1800" dirty="0"/>
              <a:t> </a:t>
            </a:r>
            <a:endParaRPr lang="sv-SE" sz="1800" dirty="0"/>
          </a:p>
          <a:p>
            <a:pPr marL="0" indent="0">
              <a:buNone/>
            </a:pPr>
            <a:r>
              <a:rPr lang="sv-SE" sz="1800" b="1" dirty="0"/>
              <a:t>Årgång: </a:t>
            </a:r>
            <a:r>
              <a:rPr lang="sv-SE" sz="1800" dirty="0"/>
              <a:t>2020 </a:t>
            </a:r>
          </a:p>
          <a:p>
            <a:pPr marL="0" indent="0">
              <a:buNone/>
            </a:pPr>
            <a:r>
              <a:rPr lang="sv-SE" sz="1800" b="1" dirty="0"/>
              <a:t>Råvaror: </a:t>
            </a:r>
            <a:r>
              <a:rPr lang="sv-SE" sz="1800" dirty="0"/>
              <a:t>100 % </a:t>
            </a:r>
            <a:r>
              <a:rPr lang="sv-SE" sz="1800" dirty="0" err="1"/>
              <a:t>verdejo</a:t>
            </a:r>
            <a:endParaRPr lang="sv-SE" sz="1800" dirty="0"/>
          </a:p>
          <a:p>
            <a:pPr marL="0" indent="0">
              <a:buNone/>
            </a:pPr>
            <a:r>
              <a:rPr lang="sv-SE" sz="1800" b="1" dirty="0"/>
              <a:t>Ursprung: </a:t>
            </a:r>
            <a:r>
              <a:rPr lang="sv-SE" sz="1800" dirty="0"/>
              <a:t>Kastilien-León, </a:t>
            </a:r>
            <a:r>
              <a:rPr lang="sv-SE" sz="1800" dirty="0" err="1"/>
              <a:t>Rueda</a:t>
            </a:r>
            <a:endParaRPr lang="sv-SE" sz="1800" dirty="0"/>
          </a:p>
          <a:p>
            <a:pPr marL="0" indent="0">
              <a:buNone/>
            </a:pPr>
            <a:r>
              <a:rPr lang="sv-SE" sz="1800" b="1" dirty="0"/>
              <a:t>Alkohol: </a:t>
            </a:r>
            <a:r>
              <a:rPr lang="sv-SE" sz="1800" dirty="0"/>
              <a:t>13 %</a:t>
            </a:r>
          </a:p>
          <a:p>
            <a:pPr marL="0" indent="0">
              <a:buNone/>
            </a:pPr>
            <a:r>
              <a:rPr lang="sv-SE" sz="1800" b="1" dirty="0"/>
              <a:t>Sockerhalt: </a:t>
            </a:r>
            <a:r>
              <a:rPr lang="sv-SE" sz="1800" dirty="0"/>
              <a:t>Mindre än 3 gr/l</a:t>
            </a:r>
          </a:p>
          <a:p>
            <a:pPr marL="0" indent="0">
              <a:buNone/>
            </a:pPr>
            <a:r>
              <a:rPr lang="sv-SE" sz="1800" b="1" dirty="0"/>
              <a:t>Nr: </a:t>
            </a:r>
            <a:r>
              <a:rPr lang="sv-SE" sz="1800" dirty="0"/>
              <a:t>6001 </a:t>
            </a:r>
          </a:p>
          <a:p>
            <a:pPr marL="0" indent="0">
              <a:buNone/>
            </a:pPr>
            <a:r>
              <a:rPr lang="sv-SE" sz="1800" b="1" dirty="0"/>
              <a:t>Pris: </a:t>
            </a:r>
            <a:r>
              <a:rPr lang="sv-SE" sz="1800" dirty="0"/>
              <a:t>89 kr</a:t>
            </a:r>
          </a:p>
          <a:p>
            <a:pPr marL="0" indent="0">
              <a:buNone/>
            </a:pP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2815086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E98EF6-1C56-4198-813B-A2DE59196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689"/>
            <a:ext cx="4437341" cy="535531"/>
          </a:xfrm>
        </p:spPr>
        <p:txBody>
          <a:bodyPr/>
          <a:lstStyle/>
          <a:p>
            <a:r>
              <a:rPr lang="sv-SE" dirty="0"/>
              <a:t>Folklore </a:t>
            </a:r>
            <a:r>
              <a:rPr lang="sv-SE" dirty="0" err="1"/>
              <a:t>Albariño</a:t>
            </a:r>
            <a:endParaRPr lang="sv-SE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801FB976-073A-CF4B-B9FF-B10C1E3AE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7013" y="1226939"/>
            <a:ext cx="3734439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5CFD2A0-4249-42B7-A90C-2C306BB0A2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b="1" dirty="0"/>
              <a:t>Vinfakta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36D5EF7-E56F-4729-B601-B2C2368B9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800" b="1" dirty="0"/>
              <a:t>Producent: </a:t>
            </a:r>
            <a:r>
              <a:rPr lang="sv-SE" sz="1800" dirty="0" err="1"/>
              <a:t>Vining</a:t>
            </a:r>
            <a:endParaRPr lang="sv-SE" sz="1800" dirty="0"/>
          </a:p>
          <a:p>
            <a:pPr marL="0" indent="0">
              <a:buNone/>
            </a:pPr>
            <a:r>
              <a:rPr lang="sv-SE" sz="1800" b="1" dirty="0"/>
              <a:t>Årgång: </a:t>
            </a:r>
            <a:r>
              <a:rPr lang="sv-SE" sz="1800" dirty="0"/>
              <a:t>2021 </a:t>
            </a:r>
          </a:p>
          <a:p>
            <a:pPr marL="0" indent="0">
              <a:buNone/>
            </a:pPr>
            <a:r>
              <a:rPr lang="sv-SE" sz="1800" b="1" dirty="0"/>
              <a:t>Råvaror: </a:t>
            </a:r>
            <a:r>
              <a:rPr lang="sv-SE" sz="1800" dirty="0"/>
              <a:t>100 % </a:t>
            </a:r>
            <a:r>
              <a:rPr lang="sv-SE" sz="1800" dirty="0" err="1"/>
              <a:t>albariño</a:t>
            </a:r>
            <a:endParaRPr lang="sv-SE" sz="1800" dirty="0"/>
          </a:p>
          <a:p>
            <a:pPr marL="0" indent="0">
              <a:buNone/>
            </a:pPr>
            <a:r>
              <a:rPr lang="sv-SE" sz="1800" b="1" dirty="0"/>
              <a:t>Ursprung: </a:t>
            </a:r>
            <a:r>
              <a:rPr lang="sv-SE" sz="1800" dirty="0"/>
              <a:t>Galicien, </a:t>
            </a:r>
            <a:r>
              <a:rPr lang="sv-SE" sz="1800" dirty="0" err="1"/>
              <a:t>Rías</a:t>
            </a:r>
            <a:r>
              <a:rPr lang="sv-SE" sz="1800" dirty="0"/>
              <a:t> </a:t>
            </a:r>
            <a:r>
              <a:rPr lang="sv-SE" sz="1800" dirty="0" err="1"/>
              <a:t>Baixas</a:t>
            </a:r>
            <a:endParaRPr lang="sv-SE" sz="1800" dirty="0"/>
          </a:p>
          <a:p>
            <a:pPr marL="0" indent="0">
              <a:buNone/>
            </a:pPr>
            <a:r>
              <a:rPr lang="sv-SE" sz="1800" b="1" dirty="0"/>
              <a:t>Alkohol: </a:t>
            </a:r>
            <a:r>
              <a:rPr lang="sv-SE" sz="1800" dirty="0"/>
              <a:t>12,5 %</a:t>
            </a:r>
          </a:p>
          <a:p>
            <a:pPr marL="0" indent="0">
              <a:buNone/>
            </a:pPr>
            <a:r>
              <a:rPr lang="sv-SE" sz="1800" b="1" dirty="0"/>
              <a:t>Sockerhalt: </a:t>
            </a:r>
            <a:r>
              <a:rPr lang="sv-SE" sz="1800" dirty="0"/>
              <a:t>Mindre än 3 gr/l</a:t>
            </a:r>
          </a:p>
          <a:p>
            <a:pPr marL="0" indent="0">
              <a:buNone/>
            </a:pPr>
            <a:r>
              <a:rPr lang="sv-SE" sz="1800" b="1" dirty="0"/>
              <a:t>Nr: </a:t>
            </a:r>
            <a:r>
              <a:rPr lang="sv-SE" sz="1800" dirty="0"/>
              <a:t>6263 </a:t>
            </a:r>
          </a:p>
          <a:p>
            <a:pPr marL="0" indent="0">
              <a:buNone/>
            </a:pPr>
            <a:r>
              <a:rPr lang="sv-SE" sz="1800" b="1" dirty="0"/>
              <a:t>Pris: </a:t>
            </a:r>
            <a:r>
              <a:rPr lang="sv-SE" sz="1800" dirty="0"/>
              <a:t>109 kr</a:t>
            </a:r>
          </a:p>
          <a:p>
            <a:pPr marL="0" indent="0">
              <a:buNone/>
            </a:pPr>
            <a:endParaRPr lang="sv-SE" sz="1800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1D08836D-29BF-E748-B700-BCE0B4AB4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7013" y="1294618"/>
            <a:ext cx="1294463" cy="474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059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E98EF6-1C56-4198-813B-A2DE59196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689"/>
            <a:ext cx="4206509" cy="535531"/>
          </a:xfrm>
        </p:spPr>
        <p:txBody>
          <a:bodyPr/>
          <a:lstStyle/>
          <a:p>
            <a:r>
              <a:rPr lang="en-US" dirty="0" err="1"/>
              <a:t>Orballo</a:t>
            </a:r>
            <a:r>
              <a:rPr lang="en-US" dirty="0"/>
              <a:t> </a:t>
            </a:r>
            <a:r>
              <a:rPr lang="en-US" dirty="0" err="1"/>
              <a:t>Albariño</a:t>
            </a:r>
            <a:r>
              <a:rPr lang="sv-SE" dirty="0"/>
              <a:t> 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801FB976-073A-CF4B-B9FF-B10C1E3AE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7013" y="1226939"/>
            <a:ext cx="3734439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5CFD2A0-4249-42B7-A90C-2C306BB0A2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b="1" dirty="0"/>
              <a:t>Vinfakta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36D5EF7-E56F-4729-B601-B2C2368B9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9850" y="2626861"/>
            <a:ext cx="5250374" cy="3432507"/>
          </a:xfrm>
        </p:spPr>
        <p:txBody>
          <a:bodyPr/>
          <a:lstStyle/>
          <a:p>
            <a:pPr marL="0" indent="0">
              <a:buNone/>
            </a:pPr>
            <a:r>
              <a:rPr lang="sv-SE" sz="1800" b="1" dirty="0"/>
              <a:t>Producent: </a:t>
            </a:r>
            <a:r>
              <a:rPr lang="sv-SE" sz="1800" dirty="0"/>
              <a:t>Bodegas La Val</a:t>
            </a:r>
          </a:p>
          <a:p>
            <a:pPr marL="0" indent="0">
              <a:buNone/>
            </a:pPr>
            <a:r>
              <a:rPr lang="sv-SE" sz="1800" b="1" dirty="0"/>
              <a:t>Årgång: </a:t>
            </a:r>
            <a:r>
              <a:rPr lang="sv-SE" sz="1800" dirty="0"/>
              <a:t>2020</a:t>
            </a:r>
          </a:p>
          <a:p>
            <a:pPr marL="0" indent="0">
              <a:buNone/>
            </a:pPr>
            <a:r>
              <a:rPr lang="sv-SE" sz="1800" b="1" dirty="0"/>
              <a:t>Råvaror: </a:t>
            </a:r>
            <a:r>
              <a:rPr lang="sv-SE" sz="1800" dirty="0"/>
              <a:t>100 % </a:t>
            </a:r>
            <a:r>
              <a:rPr lang="sv-SE" sz="1800" dirty="0" err="1"/>
              <a:t>albariño</a:t>
            </a:r>
            <a:endParaRPr lang="sv-SE" sz="1800" dirty="0"/>
          </a:p>
          <a:p>
            <a:pPr marL="0" indent="0">
              <a:buNone/>
            </a:pPr>
            <a:r>
              <a:rPr lang="sv-SE" sz="1800" b="1" dirty="0"/>
              <a:t>Ursprung: </a:t>
            </a:r>
            <a:r>
              <a:rPr lang="sv-SE" sz="1800" dirty="0"/>
              <a:t>Galicien, </a:t>
            </a:r>
            <a:r>
              <a:rPr lang="sv-SE" sz="1800" dirty="0" err="1"/>
              <a:t>Rías</a:t>
            </a:r>
            <a:r>
              <a:rPr lang="sv-SE" sz="1800" dirty="0"/>
              <a:t> </a:t>
            </a:r>
            <a:r>
              <a:rPr lang="sv-SE" sz="1800" dirty="0" err="1"/>
              <a:t>Baixas</a:t>
            </a:r>
            <a:endParaRPr lang="sv-SE" sz="1800" dirty="0"/>
          </a:p>
          <a:p>
            <a:pPr marL="0" indent="0">
              <a:buNone/>
            </a:pPr>
            <a:r>
              <a:rPr lang="sv-SE" sz="1800" b="1" dirty="0"/>
              <a:t>Alkohol: </a:t>
            </a:r>
            <a:r>
              <a:rPr lang="sv-SE" sz="1800" dirty="0"/>
              <a:t>13 %</a:t>
            </a:r>
          </a:p>
          <a:p>
            <a:pPr marL="0" indent="0">
              <a:buNone/>
            </a:pPr>
            <a:r>
              <a:rPr lang="sv-SE" sz="1800" b="1" dirty="0"/>
              <a:t>Sockerhalt: </a:t>
            </a:r>
            <a:r>
              <a:rPr lang="sv-SE" sz="1800" dirty="0"/>
              <a:t>Mindre än 3 gr/l</a:t>
            </a:r>
          </a:p>
          <a:p>
            <a:pPr marL="0" indent="0">
              <a:buNone/>
            </a:pPr>
            <a:r>
              <a:rPr lang="sv-SE" sz="1800" b="1" dirty="0"/>
              <a:t>Nr: </a:t>
            </a:r>
            <a:r>
              <a:rPr lang="sv-SE" sz="1800" dirty="0"/>
              <a:t>2696 </a:t>
            </a:r>
          </a:p>
          <a:p>
            <a:pPr marL="0" indent="0">
              <a:buNone/>
            </a:pPr>
            <a:r>
              <a:rPr lang="sv-SE" sz="1800" b="1" dirty="0"/>
              <a:t>Pris: </a:t>
            </a:r>
            <a:r>
              <a:rPr lang="sv-SE" sz="1800" dirty="0"/>
              <a:t>119 kr</a:t>
            </a:r>
          </a:p>
          <a:p>
            <a:pPr marL="0" indent="0">
              <a:buNone/>
            </a:pPr>
            <a:endParaRPr lang="sv-SE" sz="1800" dirty="0"/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61F97A6A-8813-134F-BD2F-9F0FAA369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59294" y="1156766"/>
            <a:ext cx="1182297" cy="505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202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E98EF6-1C56-4198-813B-A2DE59196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5605"/>
            <a:ext cx="9302648" cy="535531"/>
          </a:xfrm>
        </p:spPr>
        <p:txBody>
          <a:bodyPr/>
          <a:lstStyle/>
          <a:p>
            <a:r>
              <a:rPr lang="sv-SE" dirty="0" err="1"/>
              <a:t>Pazo</a:t>
            </a:r>
            <a:r>
              <a:rPr lang="sv-SE" dirty="0"/>
              <a:t> </a:t>
            </a:r>
            <a:r>
              <a:rPr lang="sv-SE" dirty="0" err="1"/>
              <a:t>Cilliero</a:t>
            </a:r>
            <a:r>
              <a:rPr lang="sv-SE" dirty="0"/>
              <a:t> </a:t>
            </a:r>
            <a:r>
              <a:rPr lang="sv-SE" dirty="0" err="1"/>
              <a:t>Albariño</a:t>
            </a:r>
            <a:r>
              <a:rPr lang="sv-SE" dirty="0"/>
              <a:t> </a:t>
            </a:r>
            <a:r>
              <a:rPr lang="sv-SE" dirty="0" err="1"/>
              <a:t>Crianza</a:t>
            </a:r>
            <a:r>
              <a:rPr lang="sv-SE" dirty="0"/>
              <a:t> Sobre </a:t>
            </a:r>
            <a:r>
              <a:rPr lang="sv-SE" dirty="0" err="1"/>
              <a:t>Lías</a:t>
            </a:r>
            <a:endParaRPr lang="sv-SE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801FB976-073A-CF4B-B9FF-B10C1E3AE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7013" y="1226939"/>
            <a:ext cx="3734439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5CFD2A0-4249-42B7-A90C-2C306BB0A2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b="1" dirty="0"/>
              <a:t>Vinfakta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36D5EF7-E56F-4729-B601-B2C2368B9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800" b="1" dirty="0"/>
              <a:t>Producent: </a:t>
            </a:r>
            <a:r>
              <a:rPr lang="en-US" sz="1800" dirty="0" err="1"/>
              <a:t>Pazo</a:t>
            </a:r>
            <a:r>
              <a:rPr lang="en-US" sz="1800" dirty="0"/>
              <a:t> </a:t>
            </a:r>
            <a:r>
              <a:rPr lang="en-US" sz="1800" dirty="0" err="1"/>
              <a:t>Cilliero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sv-SE" sz="1800" b="1" dirty="0"/>
              <a:t>Årgång: </a:t>
            </a:r>
            <a:r>
              <a:rPr lang="sv-SE" sz="1800" dirty="0"/>
              <a:t>2021</a:t>
            </a:r>
          </a:p>
          <a:p>
            <a:pPr marL="0" indent="0">
              <a:buNone/>
            </a:pPr>
            <a:r>
              <a:rPr lang="sv-SE" sz="1800" b="1" dirty="0"/>
              <a:t>Råvaror: </a:t>
            </a:r>
            <a:r>
              <a:rPr lang="sv-SE" sz="1800" dirty="0"/>
              <a:t>100 % </a:t>
            </a:r>
            <a:r>
              <a:rPr lang="sv-SE" sz="1800" dirty="0" err="1"/>
              <a:t>albariño</a:t>
            </a:r>
            <a:endParaRPr lang="sv-SE" sz="1800" dirty="0"/>
          </a:p>
          <a:p>
            <a:pPr marL="0" indent="0">
              <a:buNone/>
            </a:pPr>
            <a:r>
              <a:rPr lang="sv-SE" sz="1800" b="1" dirty="0"/>
              <a:t>Ursprung: </a:t>
            </a:r>
            <a:r>
              <a:rPr lang="sv-SE" sz="1800" dirty="0"/>
              <a:t>Galicien, </a:t>
            </a:r>
            <a:r>
              <a:rPr lang="sv-SE" sz="1800" dirty="0" err="1"/>
              <a:t>Rías</a:t>
            </a:r>
            <a:r>
              <a:rPr lang="sv-SE" sz="1800" dirty="0"/>
              <a:t> </a:t>
            </a:r>
            <a:r>
              <a:rPr lang="sv-SE" sz="1800" dirty="0" err="1"/>
              <a:t>Baixas</a:t>
            </a:r>
            <a:endParaRPr lang="sv-SE" sz="1800" dirty="0"/>
          </a:p>
          <a:p>
            <a:pPr marL="0" indent="0">
              <a:buNone/>
            </a:pPr>
            <a:r>
              <a:rPr lang="sv-SE" sz="1800" b="1" dirty="0"/>
              <a:t>Alkohol: </a:t>
            </a:r>
            <a:r>
              <a:rPr lang="sv-SE" sz="1800" dirty="0"/>
              <a:t>12,5 %</a:t>
            </a:r>
          </a:p>
          <a:p>
            <a:pPr marL="0" indent="0">
              <a:buNone/>
            </a:pPr>
            <a:r>
              <a:rPr lang="sv-SE" sz="1800" b="1" dirty="0"/>
              <a:t>Sockerhalt: </a:t>
            </a:r>
            <a:r>
              <a:rPr lang="sv-SE" sz="1800" dirty="0"/>
              <a:t>Mindre än 3 gr/l</a:t>
            </a:r>
          </a:p>
          <a:p>
            <a:pPr marL="0" indent="0">
              <a:buNone/>
            </a:pPr>
            <a:r>
              <a:rPr lang="sv-SE" sz="1800" b="1" dirty="0"/>
              <a:t>Nr: </a:t>
            </a:r>
            <a:r>
              <a:rPr lang="sv-SE" sz="1800" dirty="0"/>
              <a:t>22382</a:t>
            </a:r>
          </a:p>
          <a:p>
            <a:pPr marL="0" indent="0">
              <a:buNone/>
            </a:pPr>
            <a:r>
              <a:rPr lang="sv-SE" sz="1800" b="1" dirty="0"/>
              <a:t>Pris: </a:t>
            </a:r>
            <a:r>
              <a:rPr lang="sv-SE" sz="1800" dirty="0"/>
              <a:t>145 kr</a:t>
            </a:r>
          </a:p>
          <a:p>
            <a:pPr marL="0" indent="0">
              <a:buNone/>
            </a:pPr>
            <a:endParaRPr lang="sv-SE" sz="1800" dirty="0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87CDFE5A-A85A-3A46-95AC-9DA642539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11315" y="1289632"/>
            <a:ext cx="1304395" cy="476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465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BE8524CE-2DE9-D34D-8CC7-F53EDB12F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92043" y="1180547"/>
            <a:ext cx="1340566" cy="496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0E98EF6-1C56-4198-813B-A2DE59196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689"/>
            <a:ext cx="6687188" cy="535531"/>
          </a:xfrm>
        </p:spPr>
        <p:txBody>
          <a:bodyPr/>
          <a:lstStyle/>
          <a:p>
            <a:r>
              <a:rPr lang="sv-SE" dirty="0"/>
              <a:t>Terras do </a:t>
            </a:r>
            <a:r>
              <a:rPr lang="sv-SE" dirty="0" err="1"/>
              <a:t>Cigarrón</a:t>
            </a:r>
            <a:r>
              <a:rPr lang="sv-SE" dirty="0"/>
              <a:t> </a:t>
            </a:r>
            <a:r>
              <a:rPr lang="sv-SE" dirty="0" err="1"/>
              <a:t>Godello</a:t>
            </a:r>
            <a:endParaRPr lang="sv-SE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801FB976-073A-CF4B-B9FF-B10C1E3AE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7013" y="1226939"/>
            <a:ext cx="3734439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5CFD2A0-4249-42B7-A90C-2C306BB0A2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b="1" dirty="0"/>
              <a:t>Vinfakta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36D5EF7-E56F-4729-B601-B2C2368B9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800" b="1" dirty="0"/>
              <a:t>Producent: </a:t>
            </a:r>
            <a:r>
              <a:rPr lang="sv-SE" sz="1800" dirty="0" err="1"/>
              <a:t>Adegas</a:t>
            </a:r>
            <a:r>
              <a:rPr lang="sv-SE" sz="1800" dirty="0"/>
              <a:t> </a:t>
            </a:r>
            <a:r>
              <a:rPr lang="sv-SE" sz="1800" dirty="0" err="1"/>
              <a:t>Galegas</a:t>
            </a:r>
            <a:endParaRPr lang="sv-SE" sz="1800" dirty="0"/>
          </a:p>
          <a:p>
            <a:pPr marL="0" indent="0">
              <a:buNone/>
            </a:pPr>
            <a:r>
              <a:rPr lang="sv-SE" sz="1800" b="1" dirty="0"/>
              <a:t>Årgång: </a:t>
            </a:r>
            <a:r>
              <a:rPr lang="sv-SE" sz="1800" dirty="0"/>
              <a:t>2019</a:t>
            </a:r>
          </a:p>
          <a:p>
            <a:pPr marL="0" indent="0">
              <a:buNone/>
            </a:pPr>
            <a:r>
              <a:rPr lang="sv-SE" sz="1800" b="1" dirty="0"/>
              <a:t>Råvaror: </a:t>
            </a:r>
            <a:r>
              <a:rPr lang="sv-SE" sz="1800" dirty="0"/>
              <a:t>100 % </a:t>
            </a:r>
            <a:r>
              <a:rPr lang="sv-SE" sz="1800" dirty="0" err="1"/>
              <a:t>godello</a:t>
            </a:r>
            <a:endParaRPr lang="sv-SE" sz="1800" dirty="0"/>
          </a:p>
          <a:p>
            <a:pPr marL="0" indent="0">
              <a:buNone/>
            </a:pPr>
            <a:r>
              <a:rPr lang="sv-SE" sz="1800" b="1" dirty="0"/>
              <a:t>Ursprung: </a:t>
            </a:r>
            <a:r>
              <a:rPr lang="sv-SE" sz="1800" dirty="0"/>
              <a:t>Galicien, </a:t>
            </a:r>
            <a:r>
              <a:rPr lang="sv-SE" sz="1800" dirty="0" err="1"/>
              <a:t>Monterrei</a:t>
            </a:r>
            <a:endParaRPr lang="sv-SE" sz="1800" dirty="0"/>
          </a:p>
          <a:p>
            <a:pPr marL="0" indent="0">
              <a:buNone/>
            </a:pPr>
            <a:r>
              <a:rPr lang="sv-SE" sz="1800" b="1" dirty="0"/>
              <a:t>Alkohol: </a:t>
            </a:r>
            <a:r>
              <a:rPr lang="sv-SE" sz="1800" dirty="0"/>
              <a:t>12,5 %</a:t>
            </a:r>
          </a:p>
          <a:p>
            <a:pPr marL="0" indent="0">
              <a:buNone/>
            </a:pPr>
            <a:r>
              <a:rPr lang="sv-SE" sz="1800" b="1" dirty="0"/>
              <a:t>Sockerhalt: </a:t>
            </a:r>
            <a:r>
              <a:rPr lang="sv-SE" sz="1800" dirty="0"/>
              <a:t>Mindre än 3 gr/l</a:t>
            </a:r>
          </a:p>
          <a:p>
            <a:pPr marL="0" indent="0">
              <a:buNone/>
            </a:pPr>
            <a:r>
              <a:rPr lang="sv-SE" sz="1800" b="1" dirty="0"/>
              <a:t>Nr: </a:t>
            </a:r>
            <a:r>
              <a:rPr lang="sv-SE" sz="1800" dirty="0"/>
              <a:t>2346 </a:t>
            </a:r>
          </a:p>
          <a:p>
            <a:pPr marL="0" indent="0">
              <a:buNone/>
            </a:pPr>
            <a:r>
              <a:rPr lang="sv-SE" sz="1800" b="1" dirty="0"/>
              <a:t>Pris: </a:t>
            </a:r>
            <a:r>
              <a:rPr lang="sv-SE" sz="1800" dirty="0"/>
              <a:t>99 kr</a:t>
            </a:r>
          </a:p>
          <a:p>
            <a:pPr marL="0" indent="0">
              <a:buNone/>
            </a:pP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2630503187"/>
      </p:ext>
    </p:extLst>
  </p:cSld>
  <p:clrMapOvr>
    <a:masterClrMapping/>
  </p:clrMapOvr>
</p:sld>
</file>

<file path=ppt/theme/theme1.xml><?xml version="1.0" encoding="utf-8"?>
<a:theme xmlns:a="http://schemas.openxmlformats.org/drawingml/2006/main" name="Munskänkarna grundmall">
  <a:themeElements>
    <a:clrScheme name="Munskänkarna_color">
      <a:dk1>
        <a:sysClr val="windowText" lastClr="000000"/>
      </a:dk1>
      <a:lt1>
        <a:sysClr val="window" lastClr="FFFFFF"/>
      </a:lt1>
      <a:dk2>
        <a:srgbClr val="000033"/>
      </a:dk2>
      <a:lt2>
        <a:srgbClr val="E7E6E6"/>
      </a:lt2>
      <a:accent1>
        <a:srgbClr val="BE004B"/>
      </a:accent1>
      <a:accent2>
        <a:srgbClr val="F49D9C"/>
      </a:accent2>
      <a:accent3>
        <a:srgbClr val="FF6666"/>
      </a:accent3>
      <a:accent4>
        <a:srgbClr val="669999"/>
      </a:accent4>
      <a:accent5>
        <a:srgbClr val="999966"/>
      </a:accent5>
      <a:accent6>
        <a:srgbClr val="CCCC99"/>
      </a:accent6>
      <a:hlink>
        <a:srgbClr val="660033"/>
      </a:hlink>
      <a:folHlink>
        <a:srgbClr val="000033"/>
      </a:folHlink>
    </a:clrScheme>
    <a:fontScheme name="Munskänkarna_fon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unskänkarna grundmall Rosa_Ny" id="{37434B1C-0A76-44C0-B160-749B7C75BBB3}" vid="{39B72BDA-EE4D-4ADC-AC5E-C78729A9ABE8}"/>
    </a:ext>
  </a:extLst>
</a:theme>
</file>

<file path=ppt/theme/theme2.xml><?xml version="1.0" encoding="utf-8"?>
<a:theme xmlns:a="http://schemas.openxmlformats.org/drawingml/2006/main" name="Office Theme">
  <a:themeElements>
    <a:clrScheme name="Munskänkarna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E004B"/>
      </a:accent1>
      <a:accent2>
        <a:srgbClr val="F49D9C"/>
      </a:accent2>
      <a:accent3>
        <a:srgbClr val="FF6666"/>
      </a:accent3>
      <a:accent4>
        <a:srgbClr val="669999"/>
      </a:accent4>
      <a:accent5>
        <a:srgbClr val="999966"/>
      </a:accent5>
      <a:accent6>
        <a:srgbClr val="CCCC99"/>
      </a:accent6>
      <a:hlink>
        <a:srgbClr val="660033"/>
      </a:hlink>
      <a:folHlink>
        <a:srgbClr val="000033"/>
      </a:folHlink>
    </a:clrScheme>
    <a:fontScheme name="Munskänkarna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unskänkarna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E004B"/>
      </a:accent1>
      <a:accent2>
        <a:srgbClr val="F49D9C"/>
      </a:accent2>
      <a:accent3>
        <a:srgbClr val="FF6666"/>
      </a:accent3>
      <a:accent4>
        <a:srgbClr val="669999"/>
      </a:accent4>
      <a:accent5>
        <a:srgbClr val="999966"/>
      </a:accent5>
      <a:accent6>
        <a:srgbClr val="CCCC99"/>
      </a:accent6>
      <a:hlink>
        <a:srgbClr val="660033"/>
      </a:hlink>
      <a:folHlink>
        <a:srgbClr val="000033"/>
      </a:folHlink>
    </a:clrScheme>
    <a:fontScheme name="Munskänkarna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61B5BABC2062046A3A6C7BA83E1064C" ma:contentTypeVersion="10" ma:contentTypeDescription="Skapa ett nytt dokument." ma:contentTypeScope="" ma:versionID="558cb83ec7cdb221a774d0b7d86f73e5">
  <xsd:schema xmlns:xsd="http://www.w3.org/2001/XMLSchema" xmlns:xs="http://www.w3.org/2001/XMLSchema" xmlns:p="http://schemas.microsoft.com/office/2006/metadata/properties" xmlns:ns3="17798c2e-8ec6-411a-92bf-42cada8c5360" targetNamespace="http://schemas.microsoft.com/office/2006/metadata/properties" ma:root="true" ma:fieldsID="0ebfa375b3427caae85372d13753e19e" ns3:_="">
    <xsd:import namespace="17798c2e-8ec6-411a-92bf-42cada8c53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98c2e-8ec6-411a-92bf-42cada8c53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DCA370-3D7E-423A-A625-328FC6152E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798c2e-8ec6-411a-92bf-42cada8c53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ABDA6A-1F6C-4B42-8544-08E5AE6AC91F}">
  <ds:schemaRefs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17798c2e-8ec6-411a-92bf-42cada8c536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Munskänkarna grundmall_ny_generell</Template>
  <TotalTime>191</TotalTime>
  <Words>1204</Words>
  <Application>Microsoft Macintosh PowerPoint</Application>
  <PresentationFormat>Bredbild</PresentationFormat>
  <Paragraphs>127</Paragraphs>
  <Slides>7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Arial</vt:lpstr>
      <vt:lpstr>Arial Narrow</vt:lpstr>
      <vt:lpstr>Calibri</vt:lpstr>
      <vt:lpstr>Munskänkarna grundmall</vt:lpstr>
      <vt:lpstr>[Sektion], [Datum]</vt:lpstr>
      <vt:lpstr>Antxiola </vt:lpstr>
      <vt:lpstr>Marqués de Riscal Organic </vt:lpstr>
      <vt:lpstr>Folklore Albariño</vt:lpstr>
      <vt:lpstr>Orballo Albariño </vt:lpstr>
      <vt:lpstr>Pazo Cilliero Albariño Crianza Sobre Lías</vt:lpstr>
      <vt:lpstr>Terras do Cigarrón Godello</vt:lpstr>
    </vt:vector>
  </TitlesOfParts>
  <Company>SGIT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förklarande text, presentatör eller datum</dc:title>
  <dc:creator>Åsa Lindelöw</dc:creator>
  <cp:lastModifiedBy>Caroline Edgren</cp:lastModifiedBy>
  <cp:revision>14</cp:revision>
  <dcterms:created xsi:type="dcterms:W3CDTF">2020-12-03T19:07:33Z</dcterms:created>
  <dcterms:modified xsi:type="dcterms:W3CDTF">2022-05-06T11:41:26Z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0x010100261B5BABC2062046A3A6C7BA83E1064C</vt:lpwstr>
  </property>
</Properties>
</file>