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1" r:id="rId5"/>
    <p:sldId id="280" r:id="rId6"/>
    <p:sldId id="281" r:id="rId7"/>
    <p:sldId id="274" r:id="rId8"/>
    <p:sldId id="273" r:id="rId9"/>
    <p:sldId id="283" r:id="rId10"/>
    <p:sldId id="282"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3135" autoAdjust="0"/>
  </p:normalViewPr>
  <p:slideViewPr>
    <p:cSldViewPr snapToGrid="0">
      <p:cViewPr varScale="1">
        <p:scale>
          <a:sx n="81" d="100"/>
          <a:sy n="81" d="100"/>
        </p:scale>
        <p:origin x="1728" y="184"/>
      </p:cViewPr>
      <p:guideLst/>
    </p:cSldViewPr>
  </p:slideViewPr>
  <p:notesTextViewPr>
    <p:cViewPr>
      <p:scale>
        <a:sx n="1" d="1"/>
        <a:sy n="1" d="1"/>
      </p:scale>
      <p:origin x="0" y="-592"/>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98C0E-C72D-4E14-B3FA-D80BA3DE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12906D-1FF4-4CC6-BAF7-9E8EB6042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4CAF2-6553-4878-BE19-6E39CC3A382B}" type="datetimeFigureOut">
              <a:rPr lang="en-GB" smtClean="0"/>
              <a:t>06/05/2022</a:t>
            </a:fld>
            <a:endParaRPr lang="en-GB"/>
          </a:p>
        </p:txBody>
      </p:sp>
      <p:sp>
        <p:nvSpPr>
          <p:cNvPr id="4" name="Footer Placeholder 3">
            <a:extLst>
              <a:ext uri="{FF2B5EF4-FFF2-40B4-BE49-F238E27FC236}">
                <a16:creationId xmlns:a16="http://schemas.microsoft.com/office/drawing/2014/main" id="{C612AAA4-A33F-4FFE-9C13-7065E3382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59F2E6-C5D9-4EA2-848E-67E893D6AC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D6C25-117A-4746-ACA5-AFD82E016F39}" type="slidenum">
              <a:rPr lang="en-GB" smtClean="0"/>
              <a:t>‹#›</a:t>
            </a:fld>
            <a:endParaRPr lang="en-GB"/>
          </a:p>
        </p:txBody>
      </p:sp>
    </p:spTree>
    <p:extLst>
      <p:ext uri="{BB962C8B-B14F-4D97-AF65-F5344CB8AC3E}">
        <p14:creationId xmlns:p14="http://schemas.microsoft.com/office/powerpoint/2010/main" val="222932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6C0-2F51-443C-9C34-31F1D12D7722}" type="datetimeFigureOut">
              <a:rPr lang="en-GB" smtClean="0"/>
              <a:t>06/05/2022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F1CD7-E2BE-4A67-8207-E60D11195459}" type="slidenum">
              <a:rPr lang="en-GB" smtClean="0"/>
              <a:t>‹#›</a:t>
            </a:fld>
            <a:endParaRPr lang="en-GB"/>
          </a:p>
        </p:txBody>
      </p:sp>
    </p:spTree>
    <p:extLst>
      <p:ext uri="{BB962C8B-B14F-4D97-AF65-F5344CB8AC3E}">
        <p14:creationId xmlns:p14="http://schemas.microsoft.com/office/powerpoint/2010/main" val="25056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Manzanilla</a:t>
            </a:r>
            <a:r>
              <a:rPr lang="sv-SE" sz="1200" b="0" i="0" kern="1200" dirty="0">
                <a:solidFill>
                  <a:schemeClr val="tx1"/>
                </a:solidFill>
                <a:effectLst/>
                <a:latin typeface="+mn-lt"/>
                <a:ea typeface="+mn-ea"/>
                <a:cs typeface="+mn-cs"/>
              </a:rPr>
              <a:t> betyder kamomill på spanska. Man tror att denna sherrystil har fått sin namn då karaktären ofta påminner om blomman.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Manzanilla</a:t>
            </a:r>
            <a:r>
              <a:rPr lang="sv-SE" sz="1200" b="0" i="0" kern="1200" dirty="0">
                <a:solidFill>
                  <a:schemeClr val="tx1"/>
                </a:solidFill>
                <a:effectLst/>
                <a:latin typeface="+mn-lt"/>
                <a:ea typeface="+mn-ea"/>
                <a:cs typeface="+mn-cs"/>
              </a:rPr>
              <a:t> är en torr, lätt sherry som lagrats i kuststaden </a:t>
            </a:r>
            <a:r>
              <a:rPr lang="sv-SE" sz="1200" b="0" i="0" kern="1200" dirty="0" err="1">
                <a:solidFill>
                  <a:schemeClr val="tx1"/>
                </a:solidFill>
                <a:effectLst/>
                <a:latin typeface="+mn-lt"/>
                <a:ea typeface="+mn-ea"/>
                <a:cs typeface="+mn-cs"/>
              </a:rPr>
              <a:t>Sanlúcar</a:t>
            </a:r>
            <a:r>
              <a:rPr lang="sv-SE" sz="1200" b="0" i="0" kern="1200" dirty="0">
                <a:solidFill>
                  <a:schemeClr val="tx1"/>
                </a:solidFill>
                <a:effectLst/>
                <a:latin typeface="+mn-lt"/>
                <a:ea typeface="+mn-ea"/>
                <a:cs typeface="+mn-cs"/>
              </a:rPr>
              <a:t> de </a:t>
            </a:r>
            <a:r>
              <a:rPr lang="sv-SE" sz="1200" b="0" i="0" kern="1200" dirty="0" err="1">
                <a:solidFill>
                  <a:schemeClr val="tx1"/>
                </a:solidFill>
                <a:effectLst/>
                <a:latin typeface="+mn-lt"/>
                <a:ea typeface="+mn-ea"/>
                <a:cs typeface="+mn-cs"/>
              </a:rPr>
              <a:t>Barrameda</a:t>
            </a:r>
            <a:r>
              <a:rPr lang="sv-SE" sz="1200" b="0" i="0" kern="1200" dirty="0">
                <a:solidFill>
                  <a:schemeClr val="tx1"/>
                </a:solidFill>
                <a:effectLst/>
                <a:latin typeface="+mn-lt"/>
                <a:ea typeface="+mn-ea"/>
                <a:cs typeface="+mn-cs"/>
              </a:rPr>
              <a:t>. Det påminner om </a:t>
            </a:r>
            <a:r>
              <a:rPr lang="sv-SE" sz="1200" b="0" i="0" kern="1200" dirty="0" err="1">
                <a:solidFill>
                  <a:schemeClr val="tx1"/>
                </a:solidFill>
                <a:effectLst/>
                <a:latin typeface="+mn-lt"/>
                <a:ea typeface="+mn-ea"/>
                <a:cs typeface="+mn-cs"/>
              </a:rPr>
              <a:t>fino</a:t>
            </a:r>
            <a:r>
              <a:rPr lang="sv-SE" sz="1200" b="0" i="0" kern="1200" dirty="0">
                <a:solidFill>
                  <a:schemeClr val="tx1"/>
                </a:solidFill>
                <a:effectLst/>
                <a:latin typeface="+mn-lt"/>
                <a:ea typeface="+mn-ea"/>
                <a:cs typeface="+mn-cs"/>
              </a:rPr>
              <a:t>, men klimatet vid kusten är något svalare och fuktigare, vilket ger ett kraftigare jästtäcke under lagringen (flor). </a:t>
            </a:r>
            <a:r>
              <a:rPr lang="sv-SE" sz="1200" b="0" i="0" kern="1200" dirty="0" err="1">
                <a:solidFill>
                  <a:schemeClr val="tx1"/>
                </a:solidFill>
                <a:effectLst/>
                <a:latin typeface="+mn-lt"/>
                <a:ea typeface="+mn-ea"/>
                <a:cs typeface="+mn-cs"/>
              </a:rPr>
              <a:t>Manzanilla</a:t>
            </a:r>
            <a:r>
              <a:rPr lang="sv-SE" sz="1200" b="0" i="0" kern="1200" dirty="0">
                <a:solidFill>
                  <a:schemeClr val="tx1"/>
                </a:solidFill>
                <a:effectLst/>
                <a:latin typeface="+mn-lt"/>
                <a:ea typeface="+mn-ea"/>
                <a:cs typeface="+mn-cs"/>
              </a:rPr>
              <a:t> är ofta lättare i stilen än </a:t>
            </a:r>
            <a:r>
              <a:rPr lang="sv-SE" sz="1200" b="0" i="0" kern="1200" dirty="0" err="1">
                <a:solidFill>
                  <a:schemeClr val="tx1"/>
                </a:solidFill>
                <a:effectLst/>
                <a:latin typeface="+mn-lt"/>
                <a:ea typeface="+mn-ea"/>
                <a:cs typeface="+mn-cs"/>
              </a:rPr>
              <a:t>fino</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Flor bildas om man inte fyller upp det fat eller den tank vinet förvaras i. Flortäcket ser ut som ett tjockt skum och består av jäst och andra mikroorganismer. Täcket skyddar vinet mot syre och oxidering, men ger även smak till vinet.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i det traditionella system som kallas "</a:t>
            </a:r>
            <a:r>
              <a:rPr lang="sv-SE" sz="1200" b="0" i="0" kern="1200" dirty="0" err="1">
                <a:solidFill>
                  <a:schemeClr val="tx1"/>
                </a:solidFill>
                <a:effectLst/>
                <a:latin typeface="+mn-lt"/>
                <a:ea typeface="+mn-ea"/>
                <a:cs typeface="+mn-cs"/>
              </a:rPr>
              <a:t>solera</a:t>
            </a:r>
            <a:r>
              <a:rPr lang="sv-SE" sz="1200" b="0" i="0" kern="1200" dirty="0">
                <a:solidFill>
                  <a:schemeClr val="tx1"/>
                </a:solidFill>
                <a:effectLst/>
                <a:latin typeface="+mn-lt"/>
                <a:ea typeface="+mn-ea"/>
                <a:cs typeface="+mn-cs"/>
              </a:rPr>
              <a:t>". Det innebär att viner från olika årgångar blandas med varandra enligt ett speciellt uppradat </a:t>
            </a:r>
            <a:r>
              <a:rPr lang="sv-SE" sz="1200" b="0" i="0" kern="1200" dirty="0" err="1">
                <a:solidFill>
                  <a:schemeClr val="tx1"/>
                </a:solidFill>
                <a:effectLst/>
                <a:latin typeface="+mn-lt"/>
                <a:ea typeface="+mn-ea"/>
                <a:cs typeface="+mn-cs"/>
              </a:rPr>
              <a:t>fatmönster</a:t>
            </a:r>
            <a:r>
              <a:rPr lang="sv-SE" sz="1200" b="0" i="0" kern="1200" dirty="0">
                <a:solidFill>
                  <a:schemeClr val="tx1"/>
                </a:solidFill>
                <a:effectLst/>
                <a:latin typeface="+mn-lt"/>
                <a:ea typeface="+mn-ea"/>
                <a:cs typeface="+mn-cs"/>
              </a:rPr>
              <a:t> för att öka komplexiteten och kompensera för variationer mellan olika årgångar.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Bodegan, </a:t>
            </a:r>
            <a:r>
              <a:rPr lang="sv-SE" sz="1200" b="0" i="0" kern="1200" dirty="0" err="1">
                <a:solidFill>
                  <a:schemeClr val="tx1"/>
                </a:solidFill>
                <a:effectLst/>
                <a:latin typeface="+mn-lt"/>
                <a:ea typeface="+mn-ea"/>
                <a:cs typeface="+mn-cs"/>
              </a:rPr>
              <a:t>Rainera</a:t>
            </a:r>
            <a:r>
              <a:rPr lang="sv-SE" sz="1200" b="0" i="0" kern="1200" dirty="0">
                <a:solidFill>
                  <a:schemeClr val="tx1"/>
                </a:solidFill>
                <a:effectLst/>
                <a:latin typeface="+mn-lt"/>
                <a:ea typeface="+mn-ea"/>
                <a:cs typeface="+mn-cs"/>
              </a:rPr>
              <a:t> Perez Marin, grundades 1825 i </a:t>
            </a:r>
            <a:r>
              <a:rPr lang="sv-SE" sz="1200" b="0" i="0" kern="1200" dirty="0" err="1">
                <a:solidFill>
                  <a:schemeClr val="tx1"/>
                </a:solidFill>
                <a:effectLst/>
                <a:latin typeface="+mn-lt"/>
                <a:ea typeface="+mn-ea"/>
                <a:cs typeface="+mn-cs"/>
              </a:rPr>
              <a:t>Sanlúcar</a:t>
            </a:r>
            <a:r>
              <a:rPr lang="sv-SE" sz="1200" b="0" i="0" kern="1200" dirty="0">
                <a:solidFill>
                  <a:schemeClr val="tx1"/>
                </a:solidFill>
                <a:effectLst/>
                <a:latin typeface="+mn-lt"/>
                <a:ea typeface="+mn-ea"/>
                <a:cs typeface="+mn-cs"/>
              </a:rPr>
              <a:t> de </a:t>
            </a:r>
            <a:r>
              <a:rPr lang="sv-SE" sz="1200" b="0" i="0" kern="1200" dirty="0" err="1">
                <a:solidFill>
                  <a:schemeClr val="tx1"/>
                </a:solidFill>
                <a:effectLst/>
                <a:latin typeface="+mn-lt"/>
                <a:ea typeface="+mn-ea"/>
                <a:cs typeface="+mn-cs"/>
              </a:rPr>
              <a:t>Barrameda</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Namnet ”La </a:t>
            </a:r>
            <a:r>
              <a:rPr lang="sv-SE" sz="1200" b="0" i="0" kern="1200" dirty="0" err="1">
                <a:solidFill>
                  <a:schemeClr val="tx1"/>
                </a:solidFill>
                <a:effectLst/>
                <a:latin typeface="+mn-lt"/>
                <a:ea typeface="+mn-ea"/>
                <a:cs typeface="+mn-cs"/>
              </a:rPr>
              <a:t>Guita</a:t>
            </a:r>
            <a:r>
              <a:rPr lang="sv-SE" sz="1200" b="0" i="0" kern="1200" dirty="0">
                <a:solidFill>
                  <a:schemeClr val="tx1"/>
                </a:solidFill>
                <a:effectLst/>
                <a:latin typeface="+mn-lt"/>
                <a:ea typeface="+mn-ea"/>
                <a:cs typeface="+mn-cs"/>
              </a:rPr>
              <a:t>” härstammar från början av 1900-talet när efterfrågan på sherryn var stor och man frågade kunderna om de hade ”La </a:t>
            </a:r>
            <a:r>
              <a:rPr lang="sv-SE" sz="1200" b="0" i="0" kern="1200" dirty="0" err="1">
                <a:solidFill>
                  <a:schemeClr val="tx1"/>
                </a:solidFill>
                <a:effectLst/>
                <a:latin typeface="+mn-lt"/>
                <a:ea typeface="+mn-ea"/>
                <a:cs typeface="+mn-cs"/>
              </a:rPr>
              <a:t>Guita</a:t>
            </a:r>
            <a:r>
              <a:rPr lang="sv-SE" sz="1200" b="0" i="0" kern="1200" dirty="0">
                <a:solidFill>
                  <a:schemeClr val="tx1"/>
                </a:solidFill>
                <a:effectLst/>
                <a:latin typeface="+mn-lt"/>
                <a:ea typeface="+mn-ea"/>
                <a:cs typeface="+mn-cs"/>
              </a:rPr>
              <a:t>”, pengar att betala med. La </a:t>
            </a:r>
            <a:r>
              <a:rPr lang="sv-SE" sz="1200" b="0" i="0" kern="1200" dirty="0" err="1">
                <a:solidFill>
                  <a:schemeClr val="tx1"/>
                </a:solidFill>
                <a:effectLst/>
                <a:latin typeface="+mn-lt"/>
                <a:ea typeface="+mn-ea"/>
                <a:cs typeface="+mn-cs"/>
              </a:rPr>
              <a:t>Guita</a:t>
            </a:r>
            <a:r>
              <a:rPr lang="sv-SE" sz="1200" b="0" i="0" kern="1200" dirty="0">
                <a:solidFill>
                  <a:schemeClr val="tx1"/>
                </a:solidFill>
                <a:effectLst/>
                <a:latin typeface="+mn-lt"/>
                <a:ea typeface="+mn-ea"/>
                <a:cs typeface="+mn-cs"/>
              </a:rPr>
              <a:t> betyder även snöre, så därför fästs numera en snörstump på varje flaska för att förstärka namnet.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beräknas vara ungefär 4,5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deep-dive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spain</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a:solidFill>
                  <a:schemeClr val="tx1"/>
                </a:solidFill>
                <a:effectLst/>
                <a:latin typeface="+mn-lt"/>
                <a:ea typeface="+mn-ea"/>
                <a:cs typeface="+mn-cs"/>
              </a:rPr>
              <a:t>-regions/ </a:t>
            </a: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0" i="0" kern="1200" cap="all" dirty="0">
                <a:solidFill>
                  <a:schemeClr val="tx1"/>
                </a:solidFill>
                <a:effectLst/>
                <a:latin typeface="+mn-lt"/>
                <a:ea typeface="+mn-ea"/>
                <a:cs typeface="+mn-cs"/>
              </a:rPr>
              <a:t>FÄRG: </a:t>
            </a:r>
            <a:r>
              <a:rPr lang="sv-SE" sz="1200" b="0" i="0" kern="1200" dirty="0">
                <a:solidFill>
                  <a:schemeClr val="tx1"/>
                </a:solidFill>
                <a:effectLst/>
                <a:latin typeface="+mn-lt"/>
                <a:ea typeface="+mn-ea"/>
                <a:cs typeface="+mn-cs"/>
              </a:rPr>
              <a:t>Ljusgul färg.</a:t>
            </a:r>
            <a:endParaRPr lang="sv-SE" sz="1200" b="0" i="0" kern="1200" cap="all" dirty="0">
              <a:solidFill>
                <a:schemeClr val="tx1"/>
              </a:solidFill>
              <a:effectLst/>
              <a:latin typeface="+mn-lt"/>
              <a:ea typeface="+mn-ea"/>
              <a:cs typeface="+mn-cs"/>
            </a:endParaRPr>
          </a:p>
          <a:p>
            <a:r>
              <a:rPr lang="sv-SE" sz="1200" b="0" i="0" kern="1200" cap="all"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doft med inslag av äpplen, citrus och jäst.</a:t>
            </a:r>
            <a:endParaRPr lang="sv-SE" sz="1200" b="0" i="0" kern="1200" cap="all" dirty="0">
              <a:solidFill>
                <a:schemeClr val="tx1"/>
              </a:solidFill>
              <a:effectLst/>
              <a:latin typeface="+mn-lt"/>
              <a:ea typeface="+mn-ea"/>
              <a:cs typeface="+mn-cs"/>
            </a:endParaRPr>
          </a:p>
          <a:p>
            <a:r>
              <a:rPr lang="sv-SE" sz="1200" b="0" i="0" kern="1200" cap="all"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Nyanserad, mycket frisk smak med inslag av äpplen, mandel, citrus och jäst.</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2</a:t>
            </a:fld>
            <a:endParaRPr lang="en-GB"/>
          </a:p>
        </p:txBody>
      </p:sp>
    </p:spTree>
    <p:extLst>
      <p:ext uri="{BB962C8B-B14F-4D97-AF65-F5344CB8AC3E}">
        <p14:creationId xmlns:p14="http://schemas.microsoft.com/office/powerpoint/2010/main" val="343375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Fino</a:t>
            </a:r>
            <a:r>
              <a:rPr lang="sv-SE" sz="1200" b="0" i="0" kern="1200" dirty="0">
                <a:solidFill>
                  <a:schemeClr val="tx1"/>
                </a:solidFill>
                <a:effectLst/>
                <a:latin typeface="+mn-lt"/>
                <a:ea typeface="+mn-ea"/>
                <a:cs typeface="+mn-cs"/>
              </a:rPr>
              <a:t> är en klar, svagt ljusgul, lätt och mycket torr sherry som får sin karaktär av att det under lagringen bildas sedan ett jästtäcke ovanpå vinet, så kallat flor.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i det traditionella system som kallas "</a:t>
            </a:r>
            <a:r>
              <a:rPr lang="sv-SE" sz="1200" b="0" i="0" kern="1200" dirty="0" err="1">
                <a:solidFill>
                  <a:schemeClr val="tx1"/>
                </a:solidFill>
                <a:effectLst/>
                <a:latin typeface="+mn-lt"/>
                <a:ea typeface="+mn-ea"/>
                <a:cs typeface="+mn-cs"/>
              </a:rPr>
              <a:t>solera</a:t>
            </a:r>
            <a:r>
              <a:rPr lang="sv-SE" sz="1200" b="0" i="0" kern="1200" dirty="0">
                <a:solidFill>
                  <a:schemeClr val="tx1"/>
                </a:solidFill>
                <a:effectLst/>
                <a:latin typeface="+mn-lt"/>
                <a:ea typeface="+mn-ea"/>
                <a:cs typeface="+mn-cs"/>
              </a:rPr>
              <a:t>". </a:t>
            </a:r>
          </a:p>
          <a:p>
            <a:r>
              <a:rPr lang="sv-SE" sz="1200" b="0" i="0" kern="1200" dirty="0">
                <a:solidFill>
                  <a:schemeClr val="tx1"/>
                </a:solidFill>
                <a:effectLst/>
                <a:latin typeface="+mn-lt"/>
                <a:ea typeface="+mn-ea"/>
                <a:cs typeface="+mn-cs"/>
              </a:rPr>
              <a:t>• González </a:t>
            </a:r>
            <a:r>
              <a:rPr lang="sv-SE" sz="1200" b="0" i="0" kern="1200" dirty="0" err="1">
                <a:solidFill>
                  <a:schemeClr val="tx1"/>
                </a:solidFill>
                <a:effectLst/>
                <a:latin typeface="+mn-lt"/>
                <a:ea typeface="+mn-ea"/>
                <a:cs typeface="+mn-cs"/>
              </a:rPr>
              <a:t>Byass</a:t>
            </a:r>
            <a:r>
              <a:rPr lang="sv-SE" sz="1200" b="0" i="0" kern="1200" dirty="0">
                <a:solidFill>
                  <a:schemeClr val="tx1"/>
                </a:solidFill>
                <a:effectLst/>
                <a:latin typeface="+mn-lt"/>
                <a:ea typeface="+mn-ea"/>
                <a:cs typeface="+mn-cs"/>
              </a:rPr>
              <a:t> ligger i centrala Jerez och grundades av Manuel </a:t>
            </a:r>
            <a:r>
              <a:rPr lang="sv-SE" sz="1200" b="0" i="0" kern="1200" dirty="0" err="1">
                <a:solidFill>
                  <a:schemeClr val="tx1"/>
                </a:solidFill>
                <a:effectLst/>
                <a:latin typeface="+mn-lt"/>
                <a:ea typeface="+mn-ea"/>
                <a:cs typeface="+mn-cs"/>
              </a:rPr>
              <a:t>María</a:t>
            </a:r>
            <a:r>
              <a:rPr lang="sv-SE" sz="1200" b="0" i="0" kern="1200" dirty="0">
                <a:solidFill>
                  <a:schemeClr val="tx1"/>
                </a:solidFill>
                <a:effectLst/>
                <a:latin typeface="+mn-lt"/>
                <a:ea typeface="+mn-ea"/>
                <a:cs typeface="+mn-cs"/>
              </a:rPr>
              <a:t> González </a:t>
            </a:r>
            <a:r>
              <a:rPr lang="sv-SE" sz="1200" b="0" i="0" kern="1200" dirty="0" err="1">
                <a:solidFill>
                  <a:schemeClr val="tx1"/>
                </a:solidFill>
                <a:effectLst/>
                <a:latin typeface="+mn-lt"/>
                <a:ea typeface="+mn-ea"/>
                <a:cs typeface="+mn-cs"/>
              </a:rPr>
              <a:t>Ángel</a:t>
            </a:r>
            <a:r>
              <a:rPr lang="sv-SE" sz="1200" b="0" i="0" kern="1200" dirty="0">
                <a:solidFill>
                  <a:schemeClr val="tx1"/>
                </a:solidFill>
                <a:effectLst/>
                <a:latin typeface="+mn-lt"/>
                <a:ea typeface="+mn-ea"/>
                <a:cs typeface="+mn-cs"/>
              </a:rPr>
              <a:t> 1835. 20 år senare beslöt han sig för att involvera sin agent i England, Robert Blake </a:t>
            </a:r>
            <a:r>
              <a:rPr lang="sv-SE" sz="1200" b="0" i="0" kern="1200" dirty="0" err="1">
                <a:solidFill>
                  <a:schemeClr val="tx1"/>
                </a:solidFill>
                <a:effectLst/>
                <a:latin typeface="+mn-lt"/>
                <a:ea typeface="+mn-ea"/>
                <a:cs typeface="+mn-cs"/>
              </a:rPr>
              <a:t>Byass</a:t>
            </a:r>
            <a:r>
              <a:rPr lang="sv-SE" sz="1200" b="0" i="0" kern="1200" dirty="0">
                <a:solidFill>
                  <a:schemeClr val="tx1"/>
                </a:solidFill>
                <a:effectLst/>
                <a:latin typeface="+mn-lt"/>
                <a:ea typeface="+mn-ea"/>
                <a:cs typeface="+mn-cs"/>
              </a:rPr>
              <a:t>, i företaget och företaget fick sitt nuvarande namn.</a:t>
            </a:r>
          </a:p>
          <a:p>
            <a:r>
              <a:rPr lang="sv-SE" sz="1200" b="0" i="0" kern="1200" dirty="0">
                <a:solidFill>
                  <a:schemeClr val="tx1"/>
                </a:solidFill>
                <a:effectLst/>
                <a:latin typeface="+mn-lt"/>
                <a:ea typeface="+mn-ea"/>
                <a:cs typeface="+mn-cs"/>
              </a:rPr>
              <a:t>• Vinet beräknas vara ungefär 4 år. </a:t>
            </a:r>
          </a:p>
          <a:p>
            <a:br>
              <a:rPr lang="sv-SE" sz="1200" b="0" i="0" kern="1200" dirty="0">
                <a:solidFill>
                  <a:schemeClr val="tx1"/>
                </a:solidFill>
                <a:effectLst/>
                <a:latin typeface="+mn-lt"/>
                <a:ea typeface="+mn-ea"/>
                <a:cs typeface="+mn-cs"/>
              </a:rPr>
            </a:br>
            <a:r>
              <a:rPr lang="sv-SE" sz="1200" b="0" i="0" kern="1200" cap="all" dirty="0">
                <a:solidFill>
                  <a:schemeClr val="tx1"/>
                </a:solidFill>
                <a:effectLst/>
                <a:latin typeface="+mn-lt"/>
                <a:ea typeface="+mn-ea"/>
                <a:cs typeface="+mn-cs"/>
              </a:rPr>
              <a:t>FÄRG: </a:t>
            </a:r>
            <a:r>
              <a:rPr lang="sv-SE" sz="1200" b="0" i="0" kern="1200" dirty="0">
                <a:solidFill>
                  <a:schemeClr val="tx1"/>
                </a:solidFill>
                <a:effectLst/>
                <a:latin typeface="+mn-lt"/>
                <a:ea typeface="+mn-ea"/>
                <a:cs typeface="+mn-cs"/>
              </a:rPr>
              <a:t>Gul färg.</a:t>
            </a:r>
          </a:p>
          <a:p>
            <a:r>
              <a:rPr lang="sv-SE" sz="1200" b="0" i="0" kern="1200" cap="all"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Stiltypisk, jästig doft med inslag av gula äpplen, halm, macadamianötter och citrus.</a:t>
            </a:r>
          </a:p>
          <a:p>
            <a:r>
              <a:rPr lang="sv-SE" sz="1200" b="0" i="0" kern="1200" cap="all"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Stiltypisk, jästig, mycket frisk smak med inslag av gula äpplen, halm, macadamianötter, päron och citrus.</a:t>
            </a:r>
          </a:p>
        </p:txBody>
      </p:sp>
      <p:sp>
        <p:nvSpPr>
          <p:cNvPr id="4" name="Platshållare för bildnummer 3"/>
          <p:cNvSpPr>
            <a:spLocks noGrp="1"/>
          </p:cNvSpPr>
          <p:nvPr>
            <p:ph type="sldNum" sz="quarter" idx="5"/>
          </p:nvPr>
        </p:nvSpPr>
        <p:spPr/>
        <p:txBody>
          <a:bodyPr/>
          <a:lstStyle/>
          <a:p>
            <a:fld id="{D18F1CD7-E2BE-4A67-8207-E60D11195459}" type="slidenum">
              <a:rPr lang="en-GB" smtClean="0"/>
              <a:t>3</a:t>
            </a:fld>
            <a:endParaRPr lang="en-GB"/>
          </a:p>
        </p:txBody>
      </p:sp>
    </p:spTree>
    <p:extLst>
      <p:ext uri="{BB962C8B-B14F-4D97-AF65-F5344CB8AC3E}">
        <p14:creationId xmlns:p14="http://schemas.microsoft.com/office/powerpoint/2010/main" val="283849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Amontillado är en typ av sherry som under fatlagringen delvis förlorat sitt flor, ett skyddande jästtäcke, och därmed fått en liten oxiderad ton.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i det traditionella system som kallas "</a:t>
            </a:r>
            <a:r>
              <a:rPr lang="sv-SE" sz="1200" b="0" i="0" kern="1200" dirty="0" err="1">
                <a:solidFill>
                  <a:schemeClr val="tx1"/>
                </a:solidFill>
                <a:effectLst/>
                <a:latin typeface="+mn-lt"/>
                <a:ea typeface="+mn-ea"/>
                <a:cs typeface="+mn-cs"/>
              </a:rPr>
              <a:t>solera</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Lustau</a:t>
            </a:r>
            <a:r>
              <a:rPr lang="sv-SE" sz="1200" b="0" i="0" kern="1200" dirty="0">
                <a:solidFill>
                  <a:schemeClr val="tx1"/>
                </a:solidFill>
                <a:effectLst/>
                <a:latin typeface="+mn-lt"/>
                <a:ea typeface="+mn-ea"/>
                <a:cs typeface="+mn-cs"/>
              </a:rPr>
              <a:t> ligger i centrala Jerez och grundades 1896 av Don José Ruiz-</a:t>
            </a:r>
            <a:r>
              <a:rPr lang="sv-SE" sz="1200" b="0" i="0" kern="1200" dirty="0" err="1">
                <a:solidFill>
                  <a:schemeClr val="tx1"/>
                </a:solidFill>
                <a:effectLst/>
                <a:latin typeface="+mn-lt"/>
                <a:ea typeface="+mn-ea"/>
                <a:cs typeface="+mn-cs"/>
              </a:rPr>
              <a:t>Berdejo</a:t>
            </a:r>
            <a:r>
              <a:rPr lang="sv-SE" sz="1200" b="0" i="0" kern="1200" dirty="0">
                <a:solidFill>
                  <a:schemeClr val="tx1"/>
                </a:solidFill>
                <a:effectLst/>
                <a:latin typeface="+mn-lt"/>
                <a:ea typeface="+mn-ea"/>
                <a:cs typeface="+mn-cs"/>
              </a:rPr>
              <a:t> y </a:t>
            </a:r>
            <a:r>
              <a:rPr lang="sv-SE" sz="1200" b="0" i="0" kern="1200" dirty="0" err="1">
                <a:solidFill>
                  <a:schemeClr val="tx1"/>
                </a:solidFill>
                <a:effectLst/>
                <a:latin typeface="+mn-lt"/>
                <a:ea typeface="+mn-ea"/>
                <a:cs typeface="+mn-cs"/>
              </a:rPr>
              <a:t>Veyan</a:t>
            </a:r>
            <a:r>
              <a:rPr lang="sv-SE" sz="1200" b="0" i="0" kern="1200" dirty="0">
                <a:solidFill>
                  <a:schemeClr val="tx1"/>
                </a:solidFill>
                <a:effectLst/>
                <a:latin typeface="+mn-lt"/>
                <a:ea typeface="+mn-ea"/>
                <a:cs typeface="+mn-cs"/>
              </a:rPr>
              <a:t>. Från början var firman en så kalla </a:t>
            </a:r>
            <a:r>
              <a:rPr lang="sv-SE" sz="1200" b="0" i="0" kern="1200" dirty="0" err="1">
                <a:solidFill>
                  <a:schemeClr val="tx1"/>
                </a:solidFill>
                <a:effectLst/>
                <a:latin typeface="+mn-lt"/>
                <a:ea typeface="+mn-ea"/>
                <a:cs typeface="+mn-cs"/>
              </a:rPr>
              <a:t>almacenista</a:t>
            </a:r>
            <a:r>
              <a:rPr lang="sv-SE" sz="1200" b="0" i="0" kern="1200" dirty="0">
                <a:solidFill>
                  <a:schemeClr val="tx1"/>
                </a:solidFill>
                <a:effectLst/>
                <a:latin typeface="+mn-lt"/>
                <a:ea typeface="+mn-ea"/>
                <a:cs typeface="+mn-cs"/>
              </a:rPr>
              <a:t> - ett mindre företag, ofta en familj, som producerar sherry för återförsäljning till exportfirmor som i sin tur blandar eller lagrar vinet ytterligare.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Namnet </a:t>
            </a:r>
            <a:r>
              <a:rPr lang="sv-SE" sz="1200" b="0" i="0" kern="1200" dirty="0" err="1">
                <a:solidFill>
                  <a:schemeClr val="tx1"/>
                </a:solidFill>
                <a:effectLst/>
                <a:latin typeface="+mn-lt"/>
                <a:ea typeface="+mn-ea"/>
                <a:cs typeface="+mn-cs"/>
              </a:rPr>
              <a:t>Lustau</a:t>
            </a:r>
            <a:r>
              <a:rPr lang="sv-SE" sz="1200" b="0" i="0" kern="1200" dirty="0">
                <a:solidFill>
                  <a:schemeClr val="tx1"/>
                </a:solidFill>
                <a:effectLst/>
                <a:latin typeface="+mn-lt"/>
                <a:ea typeface="+mn-ea"/>
                <a:cs typeface="+mn-cs"/>
              </a:rPr>
              <a:t> kommer från </a:t>
            </a:r>
            <a:r>
              <a:rPr lang="sv-SE" sz="1200" b="0" i="0" kern="1200" dirty="0" err="1">
                <a:solidFill>
                  <a:schemeClr val="tx1"/>
                </a:solidFill>
                <a:effectLst/>
                <a:latin typeface="+mn-lt"/>
                <a:ea typeface="+mn-ea"/>
                <a:cs typeface="+mn-cs"/>
              </a:rPr>
              <a:t>Jose's</a:t>
            </a:r>
            <a:r>
              <a:rPr lang="sv-SE" sz="1200" b="0" i="0" kern="1200" dirty="0">
                <a:solidFill>
                  <a:schemeClr val="tx1"/>
                </a:solidFill>
                <a:effectLst/>
                <a:latin typeface="+mn-lt"/>
                <a:ea typeface="+mn-ea"/>
                <a:cs typeface="+mn-cs"/>
              </a:rPr>
              <a:t> svåger, Emilio </a:t>
            </a:r>
            <a:r>
              <a:rPr lang="sv-SE" sz="1200" b="0" i="0" kern="1200" dirty="0" err="1">
                <a:solidFill>
                  <a:schemeClr val="tx1"/>
                </a:solidFill>
                <a:effectLst/>
                <a:latin typeface="+mn-lt"/>
                <a:ea typeface="+mn-ea"/>
                <a:cs typeface="+mn-cs"/>
              </a:rPr>
              <a:t>Lustau</a:t>
            </a:r>
            <a:r>
              <a:rPr lang="sv-SE" sz="1200" b="0" i="0" kern="1200" dirty="0">
                <a:solidFill>
                  <a:schemeClr val="tx1"/>
                </a:solidFill>
                <a:effectLst/>
                <a:latin typeface="+mn-lt"/>
                <a:ea typeface="+mn-ea"/>
                <a:cs typeface="+mn-cs"/>
              </a:rPr>
              <a:t> Ortega, som i mitten på 1900-talet expanderade verksamheten och började exportera egen sherry.</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är lagrat hälften av tiden under flortäcke och hälften i kontakt med syre.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cap="all" dirty="0">
                <a:solidFill>
                  <a:schemeClr val="tx1"/>
                </a:solidFill>
                <a:effectLst/>
                <a:latin typeface="+mn-lt"/>
                <a:ea typeface="+mn-ea"/>
                <a:cs typeface="+mn-cs"/>
              </a:rPr>
              <a:t>FÄRG: </a:t>
            </a:r>
            <a:r>
              <a:rPr lang="sv-SE" sz="1200" b="0" i="0" kern="1200" dirty="0">
                <a:solidFill>
                  <a:schemeClr val="tx1"/>
                </a:solidFill>
                <a:effectLst/>
                <a:latin typeface="+mn-lt"/>
                <a:ea typeface="+mn-ea"/>
                <a:cs typeface="+mn-cs"/>
              </a:rPr>
              <a:t>Ljus, brun färg.</a:t>
            </a:r>
          </a:p>
          <a:p>
            <a:r>
              <a:rPr lang="sv-SE" sz="1200" b="0" i="0" kern="1200" cap="all"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doft med inslag av torkad frukt, hasselnötter, choklad och apelsinskal.</a:t>
            </a:r>
          </a:p>
          <a:p>
            <a:r>
              <a:rPr lang="sv-SE" sz="1200" b="0" i="0" kern="1200" cap="all"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Nyanserad, mycket frisk, stiltypisk oxiderad smak smak med inslag av torkad frukt, hasselnötter, marsipan, farinsocker och apelsinskal.</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D18F1CD7-E2BE-4A67-8207-E60D11195459}" type="slidenum">
              <a:rPr lang="en-GB" smtClean="0"/>
              <a:t>4</a:t>
            </a:fld>
            <a:endParaRPr lang="en-GB"/>
          </a:p>
        </p:txBody>
      </p:sp>
    </p:spTree>
    <p:extLst>
      <p:ext uri="{BB962C8B-B14F-4D97-AF65-F5344CB8AC3E}">
        <p14:creationId xmlns:p14="http://schemas.microsoft.com/office/powerpoint/2010/main" val="134568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Palo </a:t>
            </a:r>
            <a:r>
              <a:rPr lang="sv-SE" sz="1200" b="0" i="0" kern="1200" dirty="0" err="1">
                <a:solidFill>
                  <a:schemeClr val="tx1"/>
                </a:solidFill>
                <a:effectLst/>
                <a:latin typeface="+mn-lt"/>
                <a:ea typeface="+mn-ea"/>
                <a:cs typeface="+mn-cs"/>
              </a:rPr>
              <a:t>cortado</a:t>
            </a:r>
            <a:r>
              <a:rPr lang="sv-SE" sz="1200" b="0" i="0" kern="1200" dirty="0">
                <a:solidFill>
                  <a:schemeClr val="tx1"/>
                </a:solidFill>
                <a:effectLst/>
                <a:latin typeface="+mn-lt"/>
                <a:ea typeface="+mn-ea"/>
                <a:cs typeface="+mn-cs"/>
              </a:rPr>
              <a:t> är en mer ovanlig typ av sherry. Vinet var från början ämnat att bli en </a:t>
            </a:r>
            <a:r>
              <a:rPr lang="sv-SE" sz="1200" b="0" i="0" kern="1200" dirty="0" err="1">
                <a:solidFill>
                  <a:schemeClr val="tx1"/>
                </a:solidFill>
                <a:effectLst/>
                <a:latin typeface="+mn-lt"/>
                <a:ea typeface="+mn-ea"/>
                <a:cs typeface="+mn-cs"/>
              </a:rPr>
              <a:t>fino</a:t>
            </a:r>
            <a:r>
              <a:rPr lang="sv-SE" sz="1200" b="0" i="0" kern="1200" dirty="0">
                <a:solidFill>
                  <a:schemeClr val="tx1"/>
                </a:solidFill>
                <a:effectLst/>
                <a:latin typeface="+mn-lt"/>
                <a:ea typeface="+mn-ea"/>
                <a:cs typeface="+mn-cs"/>
              </a:rPr>
              <a:t> eller amontillado. Under lagringen har flortäcket försvunnit och vinet får en oxiderad ton.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Stilen kan liknas vid ett mellanting av en amontillado och </a:t>
            </a:r>
            <a:r>
              <a:rPr lang="sv-SE" sz="1200" b="0" i="0" kern="1200" dirty="0" err="1">
                <a:solidFill>
                  <a:schemeClr val="tx1"/>
                </a:solidFill>
                <a:effectLst/>
                <a:latin typeface="+mn-lt"/>
                <a:ea typeface="+mn-ea"/>
                <a:cs typeface="+mn-cs"/>
              </a:rPr>
              <a:t>oloroso</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i det traditionella system som kallas "</a:t>
            </a:r>
            <a:r>
              <a:rPr lang="sv-SE" sz="1200" b="0" i="0" kern="1200" dirty="0" err="1">
                <a:solidFill>
                  <a:schemeClr val="tx1"/>
                </a:solidFill>
                <a:effectLst/>
                <a:latin typeface="+mn-lt"/>
                <a:ea typeface="+mn-ea"/>
                <a:cs typeface="+mn-cs"/>
              </a:rPr>
              <a:t>solera</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Lustau</a:t>
            </a:r>
            <a:r>
              <a:rPr lang="sv-SE" sz="1200" b="0" i="0" kern="1200" dirty="0">
                <a:solidFill>
                  <a:schemeClr val="tx1"/>
                </a:solidFill>
                <a:effectLst/>
                <a:latin typeface="+mn-lt"/>
                <a:ea typeface="+mn-ea"/>
                <a:cs typeface="+mn-cs"/>
              </a:rPr>
              <a:t> ligger i centrala Jerez och grundades 1896 av Don José Ruiz-</a:t>
            </a:r>
            <a:r>
              <a:rPr lang="sv-SE" sz="1200" b="0" i="0" kern="1200" dirty="0" err="1">
                <a:solidFill>
                  <a:schemeClr val="tx1"/>
                </a:solidFill>
                <a:effectLst/>
                <a:latin typeface="+mn-lt"/>
                <a:ea typeface="+mn-ea"/>
                <a:cs typeface="+mn-cs"/>
              </a:rPr>
              <a:t>Berdejo</a:t>
            </a:r>
            <a:r>
              <a:rPr lang="sv-SE" sz="1200" b="0" i="0" kern="1200" dirty="0">
                <a:solidFill>
                  <a:schemeClr val="tx1"/>
                </a:solidFill>
                <a:effectLst/>
                <a:latin typeface="+mn-lt"/>
                <a:ea typeface="+mn-ea"/>
                <a:cs typeface="+mn-cs"/>
              </a:rPr>
              <a:t> y </a:t>
            </a:r>
            <a:r>
              <a:rPr lang="sv-SE" sz="1200" b="0" i="0" kern="1200" dirty="0" err="1">
                <a:solidFill>
                  <a:schemeClr val="tx1"/>
                </a:solidFill>
                <a:effectLst/>
                <a:latin typeface="+mn-lt"/>
                <a:ea typeface="+mn-ea"/>
                <a:cs typeface="+mn-cs"/>
              </a:rPr>
              <a:t>Veyan</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beräknas vara ungefär 12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cap="all" dirty="0">
                <a:solidFill>
                  <a:schemeClr val="tx1"/>
                </a:solidFill>
                <a:effectLst/>
                <a:latin typeface="+mn-lt"/>
                <a:ea typeface="+mn-ea"/>
                <a:cs typeface="+mn-cs"/>
              </a:rPr>
              <a:t>FÄRG: </a:t>
            </a:r>
            <a:r>
              <a:rPr lang="sv-SE" sz="1200" b="0" i="0" kern="1200" dirty="0">
                <a:solidFill>
                  <a:schemeClr val="tx1"/>
                </a:solidFill>
                <a:effectLst/>
                <a:latin typeface="+mn-lt"/>
                <a:ea typeface="+mn-ea"/>
                <a:cs typeface="+mn-cs"/>
              </a:rPr>
              <a:t>Brungul färg.</a:t>
            </a:r>
          </a:p>
          <a:p>
            <a:r>
              <a:rPr lang="sv-SE" sz="1200" b="0" i="0" kern="1200" cap="all"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doft med inslag av torkade fikon, farinsocker, sultanrussin och nötter.</a:t>
            </a:r>
          </a:p>
          <a:p>
            <a:r>
              <a:rPr lang="sv-SE" sz="1200" b="0" i="0" kern="1200" cap="all"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Nyanserad, mycket frisk, stiltypisk oxiderad smak med inslag av torkade fikon, farinsocker, sultanrussin, pomerans, marsipan och hasselnötter.</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5</a:t>
            </a:fld>
            <a:endParaRPr lang="en-GB"/>
          </a:p>
        </p:txBody>
      </p:sp>
    </p:spTree>
    <p:extLst>
      <p:ext uri="{BB962C8B-B14F-4D97-AF65-F5344CB8AC3E}">
        <p14:creationId xmlns:p14="http://schemas.microsoft.com/office/powerpoint/2010/main" val="279684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Oloroso</a:t>
            </a:r>
            <a:r>
              <a:rPr lang="sv-SE" sz="1200" b="0" i="0" kern="1200" dirty="0">
                <a:solidFill>
                  <a:schemeClr val="tx1"/>
                </a:solidFill>
                <a:effectLst/>
                <a:latin typeface="+mn-lt"/>
                <a:ea typeface="+mn-ea"/>
                <a:cs typeface="+mn-cs"/>
              </a:rPr>
              <a:t> är en typ av sherry som efter avslutad alkoholjäsning spritas upp till runt 18% alkohol. Den högre alkoholhalten gör att det jästtäcke, som skyddar vissa typer av sherry från att oxidera, inte bildas. </a:t>
            </a:r>
            <a:r>
              <a:rPr lang="sv-SE" sz="1200" b="0" i="0" kern="1200" dirty="0" err="1">
                <a:solidFill>
                  <a:schemeClr val="tx1"/>
                </a:solidFill>
                <a:effectLst/>
                <a:latin typeface="+mn-lt"/>
                <a:ea typeface="+mn-ea"/>
                <a:cs typeface="+mn-cs"/>
              </a:rPr>
              <a:t>Oloroso</a:t>
            </a:r>
            <a:r>
              <a:rPr lang="sv-SE" sz="1200" b="0" i="0" kern="1200" dirty="0">
                <a:solidFill>
                  <a:schemeClr val="tx1"/>
                </a:solidFill>
                <a:effectLst/>
                <a:latin typeface="+mn-lt"/>
                <a:ea typeface="+mn-ea"/>
                <a:cs typeface="+mn-cs"/>
              </a:rPr>
              <a:t> blir därför fyllig, smakrik och mörk i färgen.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i det traditionella system som kallas "</a:t>
            </a:r>
            <a:r>
              <a:rPr lang="sv-SE" sz="1200" b="0" i="0" kern="1200" dirty="0" err="1">
                <a:solidFill>
                  <a:schemeClr val="tx1"/>
                </a:solidFill>
                <a:effectLst/>
                <a:latin typeface="+mn-lt"/>
                <a:ea typeface="+mn-ea"/>
                <a:cs typeface="+mn-cs"/>
              </a:rPr>
              <a:t>solera</a:t>
            </a:r>
            <a:r>
              <a:rPr lang="sv-SE" sz="1200" b="0" i="0" kern="1200" dirty="0">
                <a:solidFill>
                  <a:schemeClr val="tx1"/>
                </a:solidFill>
                <a:effectLst/>
                <a:latin typeface="+mn-lt"/>
                <a:ea typeface="+mn-ea"/>
                <a:cs typeface="+mn-cs"/>
              </a:rPr>
              <a:t>". </a:t>
            </a:r>
          </a:p>
          <a:p>
            <a:r>
              <a:rPr lang="sv-SE" sz="1200" b="0" i="0" kern="1200" dirty="0">
                <a:solidFill>
                  <a:schemeClr val="tx1"/>
                </a:solidFill>
                <a:effectLst/>
                <a:latin typeface="+mn-lt"/>
                <a:ea typeface="+mn-ea"/>
                <a:cs typeface="+mn-cs"/>
              </a:rPr>
              <a:t>• Bodegas </a:t>
            </a:r>
            <a:r>
              <a:rPr lang="sv-SE" sz="1200" b="0" i="0" kern="1200" dirty="0" err="1">
                <a:solidFill>
                  <a:schemeClr val="tx1"/>
                </a:solidFill>
                <a:effectLst/>
                <a:latin typeface="+mn-lt"/>
                <a:ea typeface="+mn-ea"/>
                <a:cs typeface="+mn-cs"/>
              </a:rPr>
              <a:t>Barbadillo</a:t>
            </a:r>
            <a:r>
              <a:rPr lang="sv-SE" sz="1200" b="0" i="0" kern="1200" dirty="0">
                <a:solidFill>
                  <a:schemeClr val="tx1"/>
                </a:solidFill>
                <a:effectLst/>
                <a:latin typeface="+mn-lt"/>
                <a:ea typeface="+mn-ea"/>
                <a:cs typeface="+mn-cs"/>
              </a:rPr>
              <a:t> har funnits i över 200 år och ligger i kuststaden </a:t>
            </a:r>
            <a:r>
              <a:rPr lang="sv-SE" sz="1200" b="0" i="0" kern="1200" dirty="0" err="1">
                <a:solidFill>
                  <a:schemeClr val="tx1"/>
                </a:solidFill>
                <a:effectLst/>
                <a:latin typeface="+mn-lt"/>
                <a:ea typeface="+mn-ea"/>
                <a:cs typeface="+mn-cs"/>
              </a:rPr>
              <a:t>Sanlúcar</a:t>
            </a:r>
            <a:r>
              <a:rPr lang="sv-SE" sz="1200" b="0" i="0" kern="1200" dirty="0">
                <a:solidFill>
                  <a:schemeClr val="tx1"/>
                </a:solidFill>
                <a:effectLst/>
                <a:latin typeface="+mn-lt"/>
                <a:ea typeface="+mn-ea"/>
                <a:cs typeface="+mn-cs"/>
              </a:rPr>
              <a:t> de </a:t>
            </a:r>
            <a:r>
              <a:rPr lang="sv-SE" sz="1200" b="0" i="0" kern="1200" dirty="0" err="1">
                <a:solidFill>
                  <a:schemeClr val="tx1"/>
                </a:solidFill>
                <a:effectLst/>
                <a:latin typeface="+mn-lt"/>
                <a:ea typeface="+mn-ea"/>
                <a:cs typeface="+mn-cs"/>
              </a:rPr>
              <a:t>Barrameda</a:t>
            </a:r>
            <a:r>
              <a:rPr lang="sv-SE" sz="1200" b="0" i="0" kern="1200" dirty="0">
                <a:solidFill>
                  <a:schemeClr val="tx1"/>
                </a:solidFill>
                <a:effectLst/>
                <a:latin typeface="+mn-lt"/>
                <a:ea typeface="+mn-ea"/>
                <a:cs typeface="+mn-cs"/>
              </a:rPr>
              <a:t>. Bodegan omfattar 500 hektar vinodlingar.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beräknas vara ungefär 15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cap="all" dirty="0">
                <a:solidFill>
                  <a:schemeClr val="tx1"/>
                </a:solidFill>
                <a:effectLst/>
                <a:latin typeface="+mn-lt"/>
                <a:ea typeface="+mn-ea"/>
                <a:cs typeface="+mn-cs"/>
              </a:rPr>
              <a:t>FÄRG: </a:t>
            </a:r>
            <a:r>
              <a:rPr lang="sv-SE" sz="1200" b="0" i="0" kern="1200" dirty="0">
                <a:solidFill>
                  <a:schemeClr val="tx1"/>
                </a:solidFill>
                <a:effectLst/>
                <a:latin typeface="+mn-lt"/>
                <a:ea typeface="+mn-ea"/>
                <a:cs typeface="+mn-cs"/>
              </a:rPr>
              <a:t>Brungul färg.</a:t>
            </a:r>
          </a:p>
          <a:p>
            <a:r>
              <a:rPr lang="sv-SE" sz="1200" b="0" i="0" kern="1200" cap="all"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doft med inslag av torkade fikon, sultanrussin, ljus sirap, hasselnötter och pomerans.</a:t>
            </a:r>
          </a:p>
          <a:p>
            <a:r>
              <a:rPr lang="sv-SE" sz="1200" b="0" i="0" kern="1200" cap="all"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Nyanserad, stiltypisk oxiderad smak med inslag av torkade fikon, sultanrussin, hasselnötter och pomerans.</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6</a:t>
            </a:fld>
            <a:endParaRPr lang="en-GB"/>
          </a:p>
        </p:txBody>
      </p:sp>
    </p:spTree>
    <p:extLst>
      <p:ext uri="{BB962C8B-B14F-4D97-AF65-F5344CB8AC3E}">
        <p14:creationId xmlns:p14="http://schemas.microsoft.com/office/powerpoint/2010/main" val="114635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Beteckningen "Medium" är inte en speciell sherrytyp utan kan vara en blandning av amontillado, </a:t>
            </a:r>
            <a:r>
              <a:rPr lang="sv-SE" sz="1200" b="0" i="0" kern="1200" dirty="0" err="1">
                <a:solidFill>
                  <a:schemeClr val="tx1"/>
                </a:solidFill>
                <a:effectLst/>
                <a:latin typeface="+mn-lt"/>
                <a:ea typeface="+mn-ea"/>
                <a:cs typeface="+mn-cs"/>
              </a:rPr>
              <a:t>oloroso</a:t>
            </a:r>
            <a:r>
              <a:rPr lang="sv-SE" sz="1200" b="0" i="0" kern="1200" dirty="0">
                <a:solidFill>
                  <a:schemeClr val="tx1"/>
                </a:solidFill>
                <a:effectLst/>
                <a:latin typeface="+mn-lt"/>
                <a:ea typeface="+mn-ea"/>
                <a:cs typeface="+mn-cs"/>
              </a:rPr>
              <a:t> och </a:t>
            </a:r>
            <a:r>
              <a:rPr lang="sv-SE" sz="1200" b="0" i="0" kern="1200" dirty="0" err="1">
                <a:solidFill>
                  <a:schemeClr val="tx1"/>
                </a:solidFill>
                <a:effectLst/>
                <a:latin typeface="+mn-lt"/>
                <a:ea typeface="+mn-ea"/>
                <a:cs typeface="+mn-cs"/>
              </a:rPr>
              <a:t>pedro</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ximénez</a:t>
            </a:r>
            <a:r>
              <a:rPr lang="sv-SE" sz="1200" b="0" i="0" kern="1200" dirty="0">
                <a:solidFill>
                  <a:schemeClr val="tx1"/>
                </a:solidFill>
                <a:effectLst/>
                <a:latin typeface="+mn-lt"/>
                <a:ea typeface="+mn-ea"/>
                <a:cs typeface="+mn-cs"/>
              </a:rPr>
              <a:t>. I det här fallet är det amontillado som sötats med PX.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i det traditionella system som kallas "</a:t>
            </a:r>
            <a:r>
              <a:rPr lang="sv-SE" sz="1200" b="0" i="0" kern="1200" dirty="0" err="1">
                <a:solidFill>
                  <a:schemeClr val="tx1"/>
                </a:solidFill>
                <a:effectLst/>
                <a:latin typeface="+mn-lt"/>
                <a:ea typeface="+mn-ea"/>
                <a:cs typeface="+mn-cs"/>
              </a:rPr>
              <a:t>solera</a:t>
            </a:r>
            <a:r>
              <a:rPr lang="sv-SE" sz="1200" b="0" i="0" kern="1200" dirty="0">
                <a:solidFill>
                  <a:schemeClr val="tx1"/>
                </a:solidFill>
                <a:effectLst/>
                <a:latin typeface="+mn-lt"/>
                <a:ea typeface="+mn-ea"/>
                <a:cs typeface="+mn-cs"/>
              </a:rPr>
              <a:t>". </a:t>
            </a:r>
          </a:p>
          <a:p>
            <a:r>
              <a:rPr lang="sv-SE" sz="1200" b="0" i="0" kern="1200" dirty="0">
                <a:solidFill>
                  <a:schemeClr val="tx1"/>
                </a:solidFill>
                <a:effectLst/>
                <a:latin typeface="+mn-lt"/>
                <a:ea typeface="+mn-ea"/>
                <a:cs typeface="+mn-cs"/>
              </a:rPr>
              <a:t>• Bodegas </a:t>
            </a:r>
            <a:r>
              <a:rPr lang="sv-SE" sz="1200" b="0" i="0" kern="1200" dirty="0" err="1">
                <a:solidFill>
                  <a:schemeClr val="tx1"/>
                </a:solidFill>
                <a:effectLst/>
                <a:latin typeface="+mn-lt"/>
                <a:ea typeface="+mn-ea"/>
                <a:cs typeface="+mn-cs"/>
              </a:rPr>
              <a:t>Marqués</a:t>
            </a:r>
            <a:r>
              <a:rPr lang="sv-SE" sz="1200" b="0" i="0" kern="1200" dirty="0">
                <a:solidFill>
                  <a:schemeClr val="tx1"/>
                </a:solidFill>
                <a:effectLst/>
                <a:latin typeface="+mn-lt"/>
                <a:ea typeface="+mn-ea"/>
                <a:cs typeface="+mn-cs"/>
              </a:rPr>
              <a:t> del Real </a:t>
            </a:r>
            <a:r>
              <a:rPr lang="sv-SE" sz="1200" b="0" i="0" kern="1200" dirty="0" err="1">
                <a:solidFill>
                  <a:schemeClr val="tx1"/>
                </a:solidFill>
                <a:effectLst/>
                <a:latin typeface="+mn-lt"/>
                <a:ea typeface="+mn-ea"/>
                <a:cs typeface="+mn-cs"/>
              </a:rPr>
              <a:t>Tesoro</a:t>
            </a:r>
            <a:r>
              <a:rPr lang="sv-SE" sz="1200" b="0" i="0" kern="1200" dirty="0">
                <a:solidFill>
                  <a:schemeClr val="tx1"/>
                </a:solidFill>
                <a:effectLst/>
                <a:latin typeface="+mn-lt"/>
                <a:ea typeface="+mn-ea"/>
                <a:cs typeface="+mn-cs"/>
              </a:rPr>
              <a:t> grundades 1897. Sedan 1985 </a:t>
            </a:r>
            <a:r>
              <a:rPr lang="sv-SE" sz="1200" b="0" i="0" kern="1200" dirty="0" err="1">
                <a:solidFill>
                  <a:schemeClr val="tx1"/>
                </a:solidFill>
                <a:effectLst/>
                <a:latin typeface="+mn-lt"/>
                <a:ea typeface="+mn-ea"/>
                <a:cs typeface="+mn-cs"/>
              </a:rPr>
              <a:t>tlllhör</a:t>
            </a:r>
            <a:r>
              <a:rPr lang="sv-SE" sz="1200" b="0" i="0" kern="1200" dirty="0">
                <a:solidFill>
                  <a:schemeClr val="tx1"/>
                </a:solidFill>
                <a:effectLst/>
                <a:latin typeface="+mn-lt"/>
                <a:ea typeface="+mn-ea"/>
                <a:cs typeface="+mn-cs"/>
              </a:rPr>
              <a:t> företaget </a:t>
            </a:r>
            <a:r>
              <a:rPr lang="sv-SE" sz="1200" b="0" i="0" kern="1200" dirty="0" err="1">
                <a:solidFill>
                  <a:schemeClr val="tx1"/>
                </a:solidFill>
                <a:effectLst/>
                <a:latin typeface="+mn-lt"/>
                <a:ea typeface="+mn-ea"/>
                <a:cs typeface="+mn-cs"/>
              </a:rPr>
              <a:t>Grupo</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Estévez</a:t>
            </a:r>
            <a:r>
              <a:rPr lang="sv-SE" sz="1200" b="0" i="0" kern="1200" dirty="0">
                <a:solidFill>
                  <a:schemeClr val="tx1"/>
                </a:solidFill>
                <a:effectLst/>
                <a:latin typeface="+mn-lt"/>
                <a:ea typeface="+mn-ea"/>
                <a:cs typeface="+mn-cs"/>
              </a:rPr>
              <a:t> som har 186 hektar vingårdar och kontrollerar ytterligare 220 hektar. </a:t>
            </a:r>
          </a:p>
          <a:p>
            <a:r>
              <a:rPr lang="sv-SE" sz="1200" b="0" i="0" kern="1200" dirty="0">
                <a:solidFill>
                  <a:schemeClr val="tx1"/>
                </a:solidFill>
                <a:effectLst/>
                <a:latin typeface="+mn-lt"/>
                <a:ea typeface="+mn-ea"/>
                <a:cs typeface="+mn-cs"/>
              </a:rPr>
              <a:t>• Ingen uppgift om vinets ålder.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cap="all" dirty="0">
                <a:solidFill>
                  <a:schemeClr val="tx1"/>
                </a:solidFill>
                <a:effectLst/>
                <a:latin typeface="+mn-lt"/>
                <a:ea typeface="+mn-ea"/>
                <a:cs typeface="+mn-cs"/>
              </a:rPr>
              <a:t>FÄRG: </a:t>
            </a:r>
            <a:r>
              <a:rPr lang="sv-SE" sz="1200" b="0" i="0" kern="1200" dirty="0">
                <a:solidFill>
                  <a:schemeClr val="tx1"/>
                </a:solidFill>
                <a:effectLst/>
                <a:latin typeface="+mn-lt"/>
                <a:ea typeface="+mn-ea"/>
                <a:cs typeface="+mn-cs"/>
              </a:rPr>
              <a:t>Ljus, gulbrun färg.</a:t>
            </a:r>
          </a:p>
          <a:p>
            <a:r>
              <a:rPr lang="sv-SE" sz="1200" b="0" i="0" kern="1200" cap="all"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doft med inslag av pomerans, hasselnötter, torkade aprikoser och sultanrussin.</a:t>
            </a:r>
          </a:p>
          <a:p>
            <a:r>
              <a:rPr lang="sv-SE" sz="1200" b="0" i="0" kern="1200" cap="all"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Nyanserad smak med sötma, inslag av torkade aprikoser, pomerans, sultanrussin och nougat.</a:t>
            </a:r>
          </a:p>
          <a:p>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7</a:t>
            </a:fld>
            <a:endParaRPr lang="en-GB"/>
          </a:p>
        </p:txBody>
      </p:sp>
    </p:spTree>
    <p:extLst>
      <p:ext uri="{BB962C8B-B14F-4D97-AF65-F5344CB8AC3E}">
        <p14:creationId xmlns:p14="http://schemas.microsoft.com/office/powerpoint/2010/main" val="1967533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1">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30100" cy="214619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543050" y="4876887"/>
            <a:ext cx="9144000" cy="479198"/>
          </a:xfrm>
        </p:spPr>
        <p:txBody>
          <a:bodyPr/>
          <a:lstStyle>
            <a:lvl1pPr marL="0" indent="0" algn="ctr">
              <a:buNone/>
              <a:defRPr sz="4000" b="0" cap="all" spc="20" baseline="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1543050" y="4360180"/>
            <a:ext cx="9144000" cy="479198"/>
          </a:xfrm>
          <a:prstGeom prst="rect">
            <a:avLst/>
          </a:prstGeom>
          <a:noFill/>
        </p:spPr>
        <p:txBody>
          <a:bodyPr anchor="b">
            <a:noAutofit/>
          </a:bodyPr>
          <a:lstStyle>
            <a:lvl1pPr algn="ctr">
              <a:defRPr sz="2800" cap="none" spc="20" baseline="0">
                <a:solidFill>
                  <a:schemeClr val="tx1"/>
                </a:solidFill>
                <a:latin typeface="Arial Narrow" panose="020B060602020203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10" name="Platshållare för text 9">
            <a:extLst>
              <a:ext uri="{FF2B5EF4-FFF2-40B4-BE49-F238E27FC236}">
                <a16:creationId xmlns:a16="http://schemas.microsoft.com/office/drawing/2014/main" id="{5B20405F-AEE2-43B3-9FC7-8BB211735A4B}"/>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solidFill>
                  <a:schemeClr val="tx1"/>
                </a:solidFill>
              </a:defRPr>
            </a:lvl1pPr>
          </a:lstStyle>
          <a:p>
            <a:pPr lvl="0"/>
            <a:r>
              <a:rPr lang="sv-SE" dirty="0"/>
              <a:t>Bildreferens</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3449534"/>
            <a:ext cx="3860183" cy="87313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20379481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332841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28585759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85484220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61314259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387317891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38793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0" y="281689"/>
            <a:ext cx="6747204" cy="535531"/>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2022-05-06</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836613" y="7131854"/>
            <a:ext cx="2743200" cy="365125"/>
          </a:xfrm>
        </p:spPr>
        <p:txBody>
          <a:bodyPr/>
          <a:lstStyle/>
          <a:p>
            <a:fld id="{FD403CD0-842C-4BCD-83D3-BB78B185EE38}" type="datetimeFigureOut">
              <a:rPr lang="sv-SE" smtClean="0"/>
              <a:t>2022-05-06</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7013" y="7131854"/>
            <a:ext cx="4114800" cy="365125"/>
          </a:xfr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609013" y="7131854"/>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822701"/>
            <a:ext cx="6192837"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227012" y="2626861"/>
            <a:ext cx="11126787"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1372630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0545118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2708094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172341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9935157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328903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2732890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70355671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0" y="281689"/>
            <a:ext cx="6747204" cy="535531"/>
          </a:xfrm>
          <a:prstGeom prst="rect">
            <a:avLst/>
          </a:prstGeom>
          <a:solidFill>
            <a:schemeClr val="accent1">
              <a:alpha val="69804"/>
            </a:schemeClr>
          </a:solidFill>
        </p:spPr>
        <p:txBody>
          <a:bodyPr wrap="none" lIns="216000" rtlCol="0">
            <a:spAutoFit/>
          </a:bodyPr>
          <a:lstStyle/>
          <a:p>
            <a:pPr marL="0" lvl="0"/>
            <a:r>
              <a:rPr lang="sv-SE" dirty="0"/>
              <a:t>Klicka här för att ändra mall</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227013" y="1825625"/>
            <a:ext cx="11126787"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6613" y="7185368"/>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2022-05-06</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7013" y="7185368"/>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09013" y="7185368"/>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6" r:id="rId4"/>
    <p:sldLayoutId id="2147483659" r:id="rId5"/>
    <p:sldLayoutId id="2147483667" r:id="rId6"/>
    <p:sldLayoutId id="2147483671" r:id="rId7"/>
    <p:sldLayoutId id="2147483660" r:id="rId8"/>
    <p:sldLayoutId id="2147483668" r:id="rId9"/>
    <p:sldLayoutId id="2147483661" r:id="rId10"/>
    <p:sldLayoutId id="2147483669" r:id="rId11"/>
    <p:sldLayoutId id="2147483662" r:id="rId12"/>
    <p:sldLayoutId id="2147483670" r:id="rId13"/>
    <p:sldLayoutId id="2147483664" r:id="rId14"/>
    <p:sldLayoutId id="2147483665" r:id="rId15"/>
    <p:sldLayoutId id="2147483663" r:id="rId16"/>
    <p:sldLayoutId id="2147483654" r:id="rId17"/>
    <p:sldLayoutId id="2147483655" r:id="rId18"/>
  </p:sldLayoutIdLst>
  <p:txStyles>
    <p:titleStyle>
      <a:lvl1pPr algn="l" defTabSz="914400" rtl="0" eaLnBrk="1" latinLnBrk="0" hangingPunct="1">
        <a:lnSpc>
          <a:spcPct val="90000"/>
        </a:lnSpc>
        <a:spcBef>
          <a:spcPct val="0"/>
        </a:spcBef>
        <a:buNone/>
        <a:defRPr lang="sv-SE" sz="3200" b="0" kern="1200" cap="all" spc="200" baseline="0">
          <a:solidFill>
            <a:schemeClr val="bg1"/>
          </a:solidFill>
          <a:latin typeface="Arial Narrow" panose="020B0606020202030204" pitchFamily="34" charset="0"/>
          <a:ea typeface="+mn-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4044" userDrawn="1">
          <p15:clr>
            <a:srgbClr val="F26B43"/>
          </p15:clr>
        </p15:guide>
        <p15:guide id="3" orient="horz" pos="1638" userDrawn="1">
          <p15:clr>
            <a:srgbClr val="F26B43"/>
          </p15:clr>
        </p15:guide>
        <p15:guide id="4" pos="143" userDrawn="1">
          <p15:clr>
            <a:srgbClr val="F26B43"/>
          </p15:clr>
        </p15:guide>
        <p15:guide id="5"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A8E9A9C-C65E-40CB-A240-08777DD27C68}"/>
              </a:ext>
            </a:extLst>
          </p:cNvPr>
          <p:cNvSpPr>
            <a:spLocks noGrp="1"/>
          </p:cNvSpPr>
          <p:nvPr>
            <p:ph type="subTitle" idx="1"/>
          </p:nvPr>
        </p:nvSpPr>
        <p:spPr/>
        <p:txBody>
          <a:bodyPr/>
          <a:lstStyle/>
          <a:p>
            <a:r>
              <a:rPr lang="sv-SE" dirty="0"/>
              <a:t>Årets Bästa vin: Sherry </a:t>
            </a:r>
          </a:p>
          <a:p>
            <a:endParaRPr lang="sv-SE" dirty="0"/>
          </a:p>
        </p:txBody>
      </p:sp>
      <p:sp>
        <p:nvSpPr>
          <p:cNvPr id="2" name="Rubrik 1">
            <a:extLst>
              <a:ext uri="{FF2B5EF4-FFF2-40B4-BE49-F238E27FC236}">
                <a16:creationId xmlns:a16="http://schemas.microsoft.com/office/drawing/2014/main" id="{35F74555-701A-4F2E-9678-6B8A20E285CB}"/>
              </a:ext>
            </a:extLst>
          </p:cNvPr>
          <p:cNvSpPr>
            <a:spLocks noGrp="1"/>
          </p:cNvSpPr>
          <p:nvPr>
            <p:ph type="ctrTitle"/>
          </p:nvPr>
        </p:nvSpPr>
        <p:spPr/>
        <p:txBody>
          <a:bodyPr/>
          <a:lstStyle/>
          <a:p>
            <a:r>
              <a:rPr lang="sv-SE" dirty="0"/>
              <a:t>[Sektion], [Datum]</a:t>
            </a:r>
          </a:p>
        </p:txBody>
      </p:sp>
      <p:sp>
        <p:nvSpPr>
          <p:cNvPr id="6" name="Platshållare för text 5">
            <a:extLst>
              <a:ext uri="{FF2B5EF4-FFF2-40B4-BE49-F238E27FC236}">
                <a16:creationId xmlns:a16="http://schemas.microsoft.com/office/drawing/2014/main" id="{B69475D4-607D-47BD-8BE5-084DAD2A9F49}"/>
              </a:ext>
            </a:extLst>
          </p:cNvPr>
          <p:cNvSpPr>
            <a:spLocks noGrp="1"/>
          </p:cNvSpPr>
          <p:nvPr>
            <p:ph type="body" sz="quarter" idx="13"/>
          </p:nvPr>
        </p:nvSpPr>
        <p:spPr/>
        <p:txBody>
          <a:bodyPr/>
          <a:lstStyle/>
          <a:p>
            <a:r>
              <a:rPr lang="en-US" dirty="0"/>
              <a:t>Photo by Andrew Taylor from </a:t>
            </a:r>
            <a:r>
              <a:rPr lang="en-US" dirty="0" err="1"/>
              <a:t>Pexels</a:t>
            </a:r>
            <a:endParaRPr lang="sv-SE" dirty="0"/>
          </a:p>
        </p:txBody>
      </p:sp>
      <p:pic>
        <p:nvPicPr>
          <p:cNvPr id="5" name="Bildobjekt 4">
            <a:extLst>
              <a:ext uri="{FF2B5EF4-FFF2-40B4-BE49-F238E27FC236}">
                <a16:creationId xmlns:a16="http://schemas.microsoft.com/office/drawing/2014/main" id="{48ECCE49-8047-4923-BDD6-E0E8BAF6D7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14404" y="2155256"/>
            <a:ext cx="2469091" cy="2444523"/>
          </a:xfrm>
          <a:prstGeom prst="rect">
            <a:avLst/>
          </a:prstGeom>
        </p:spPr>
      </p:pic>
    </p:spTree>
    <p:extLst>
      <p:ext uri="{BB962C8B-B14F-4D97-AF65-F5344CB8AC3E}">
        <p14:creationId xmlns:p14="http://schemas.microsoft.com/office/powerpoint/2010/main" val="3971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4476006" cy="535531"/>
          </a:xfrm>
        </p:spPr>
        <p:txBody>
          <a:bodyPr/>
          <a:lstStyle/>
          <a:p>
            <a:r>
              <a:rPr lang="sv-SE" dirty="0"/>
              <a:t>La </a:t>
            </a:r>
            <a:r>
              <a:rPr lang="sv-SE" dirty="0" err="1"/>
              <a:t>Guita</a:t>
            </a:r>
            <a:r>
              <a:rPr lang="sv-SE" dirty="0"/>
              <a:t> </a:t>
            </a:r>
            <a:r>
              <a:rPr lang="sv-SE" dirty="0" err="1"/>
              <a:t>Manzanilla</a:t>
            </a:r>
            <a:endParaRPr lang="sv-SE" dirty="0"/>
          </a:p>
        </p:txBody>
      </p:sp>
      <p:pic>
        <p:nvPicPr>
          <p:cNvPr id="10244" name="Picture 4">
            <a:extLst>
              <a:ext uri="{FF2B5EF4-FFF2-40B4-BE49-F238E27FC236}">
                <a16:creationId xmlns:a16="http://schemas.microsoft.com/office/drawing/2014/main" id="{9EAA88EB-62F2-0349-892D-EF4408E3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197992" y="1377029"/>
            <a:ext cx="1258840" cy="49691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err="1"/>
              <a:t>Rainera</a:t>
            </a:r>
            <a:r>
              <a:rPr lang="sv-SE" sz="1800" dirty="0"/>
              <a:t> Perez Marin</a:t>
            </a:r>
            <a:r>
              <a:rPr lang="sv-SE" dirty="0"/>
              <a:t> </a:t>
            </a:r>
          </a:p>
          <a:p>
            <a:pPr marL="0" indent="0">
              <a:buNone/>
            </a:pPr>
            <a:r>
              <a:rPr lang="sv-SE" sz="1800" b="1" dirty="0"/>
              <a:t>Årgång: </a:t>
            </a:r>
            <a:r>
              <a:rPr lang="sv-SE" sz="1800" dirty="0"/>
              <a:t>NV </a:t>
            </a:r>
          </a:p>
          <a:p>
            <a:pPr marL="0" indent="0">
              <a:buNone/>
            </a:pPr>
            <a:r>
              <a:rPr lang="sv-SE" sz="1800" b="1" dirty="0"/>
              <a:t>Råvaror: </a:t>
            </a:r>
            <a:r>
              <a:rPr lang="sv-SE" sz="1800" dirty="0"/>
              <a:t>100 % </a:t>
            </a:r>
            <a:r>
              <a:rPr lang="sv-SE" sz="1800" dirty="0" err="1"/>
              <a:t>palomino</a:t>
            </a:r>
            <a:r>
              <a:rPr lang="sv-SE" sz="1800" dirty="0"/>
              <a:t> </a:t>
            </a:r>
            <a:r>
              <a:rPr lang="sv-SE" sz="1800" dirty="0" err="1"/>
              <a:t>fino</a:t>
            </a:r>
            <a:endParaRPr lang="sv-SE" sz="1800" dirty="0"/>
          </a:p>
          <a:p>
            <a:pPr marL="0" indent="0">
              <a:buNone/>
            </a:pPr>
            <a:r>
              <a:rPr lang="sv-SE" sz="1800" b="1" dirty="0"/>
              <a:t>Ursprung: </a:t>
            </a:r>
            <a:r>
              <a:rPr lang="sv-SE" sz="1800" dirty="0" err="1"/>
              <a:t>Sanlúcar</a:t>
            </a:r>
            <a:r>
              <a:rPr lang="sv-SE" sz="1800" dirty="0"/>
              <a:t> de </a:t>
            </a:r>
            <a:r>
              <a:rPr lang="sv-SE" sz="1800" dirty="0" err="1"/>
              <a:t>Barrameda</a:t>
            </a:r>
            <a:endParaRPr lang="sv-SE" sz="1800" dirty="0"/>
          </a:p>
          <a:p>
            <a:pPr marL="0" indent="0">
              <a:buNone/>
            </a:pPr>
            <a:r>
              <a:rPr lang="sv-SE" sz="1800" b="1" dirty="0"/>
              <a:t>Alkohol: </a:t>
            </a:r>
            <a:r>
              <a:rPr lang="sv-SE" sz="1800" dirty="0"/>
              <a:t>15 %</a:t>
            </a:r>
          </a:p>
          <a:p>
            <a:pPr marL="0" indent="0">
              <a:buNone/>
            </a:pPr>
            <a:r>
              <a:rPr lang="sv-SE" sz="1800" b="1" dirty="0"/>
              <a:t>Sockerhalt: </a:t>
            </a:r>
            <a:r>
              <a:rPr lang="sv-SE" sz="1800" dirty="0"/>
              <a:t>Mindre än 3 gr/l</a:t>
            </a:r>
          </a:p>
          <a:p>
            <a:pPr marL="0" indent="0">
              <a:buNone/>
            </a:pPr>
            <a:r>
              <a:rPr lang="sv-SE" sz="1800" b="1" dirty="0"/>
              <a:t>Nr: </a:t>
            </a:r>
            <a:r>
              <a:rPr lang="sv-SE" sz="1800" dirty="0"/>
              <a:t>8201 </a:t>
            </a:r>
          </a:p>
          <a:p>
            <a:pPr marL="0" indent="0">
              <a:buNone/>
            </a:pPr>
            <a:r>
              <a:rPr lang="sv-SE" sz="1800" b="1" dirty="0"/>
              <a:t>Pris:</a:t>
            </a:r>
            <a:r>
              <a:rPr lang="sv-SE" sz="1800" dirty="0"/>
              <a:t> 62 kr (37,5 cl)</a:t>
            </a:r>
          </a:p>
          <a:p>
            <a:pPr marL="0" indent="0">
              <a:buNone/>
            </a:pPr>
            <a:endParaRPr lang="sv-SE" sz="1800" dirty="0"/>
          </a:p>
        </p:txBody>
      </p:sp>
    </p:spTree>
    <p:extLst>
      <p:ext uri="{BB962C8B-B14F-4D97-AF65-F5344CB8AC3E}">
        <p14:creationId xmlns:p14="http://schemas.microsoft.com/office/powerpoint/2010/main" val="196713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3090049" cy="535531"/>
          </a:xfrm>
        </p:spPr>
        <p:txBody>
          <a:bodyPr/>
          <a:lstStyle/>
          <a:p>
            <a:r>
              <a:rPr lang="sv-SE" dirty="0"/>
              <a:t>Tio Pepe </a:t>
            </a:r>
            <a:r>
              <a:rPr lang="sv-SE" dirty="0" err="1"/>
              <a:t>Fino</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González </a:t>
            </a:r>
            <a:r>
              <a:rPr lang="sv-SE" sz="1800" dirty="0" err="1"/>
              <a:t>Byass</a:t>
            </a:r>
            <a:endParaRPr lang="sv-SE" sz="1800" dirty="0"/>
          </a:p>
          <a:p>
            <a:pPr marL="0" indent="0">
              <a:buNone/>
            </a:pPr>
            <a:r>
              <a:rPr lang="sv-SE" sz="1800" b="1" dirty="0"/>
              <a:t>Årgång: </a:t>
            </a:r>
            <a:r>
              <a:rPr lang="sv-SE" sz="1800" dirty="0"/>
              <a:t>NV </a:t>
            </a:r>
          </a:p>
          <a:p>
            <a:pPr marL="0" indent="0">
              <a:buNone/>
            </a:pPr>
            <a:r>
              <a:rPr lang="sv-SE" sz="1800" b="1" dirty="0"/>
              <a:t>Råvaror: </a:t>
            </a:r>
            <a:r>
              <a:rPr lang="sv-SE" sz="1800" dirty="0"/>
              <a:t>100 % </a:t>
            </a:r>
            <a:r>
              <a:rPr lang="sv-SE" sz="1800" dirty="0" err="1"/>
              <a:t>palomino</a:t>
            </a:r>
            <a:r>
              <a:rPr lang="sv-SE" sz="1800" dirty="0"/>
              <a:t> </a:t>
            </a:r>
            <a:r>
              <a:rPr lang="sv-SE" sz="1800" dirty="0" err="1"/>
              <a:t>fino</a:t>
            </a:r>
            <a:endParaRPr lang="sv-SE" sz="1800" dirty="0"/>
          </a:p>
          <a:p>
            <a:pPr marL="0" indent="0">
              <a:buNone/>
            </a:pPr>
            <a:r>
              <a:rPr lang="sv-SE" sz="1800" b="1" dirty="0"/>
              <a:t>Ursprung: </a:t>
            </a:r>
            <a:r>
              <a:rPr lang="sv-SE" sz="1800" dirty="0"/>
              <a:t>Jerez</a:t>
            </a:r>
          </a:p>
          <a:p>
            <a:pPr marL="0" indent="0">
              <a:buNone/>
            </a:pPr>
            <a:r>
              <a:rPr lang="sv-SE" sz="1800" b="1" dirty="0"/>
              <a:t>Alkohol: </a:t>
            </a:r>
            <a:r>
              <a:rPr lang="sv-SE" sz="1800" dirty="0"/>
              <a:t>15 %</a:t>
            </a:r>
          </a:p>
          <a:p>
            <a:pPr marL="0" indent="0">
              <a:buNone/>
            </a:pPr>
            <a:r>
              <a:rPr lang="sv-SE" sz="1800" b="1" dirty="0"/>
              <a:t>Sockerhalt: </a:t>
            </a:r>
            <a:r>
              <a:rPr lang="sv-SE" sz="1800" dirty="0"/>
              <a:t>Mindre än 3 gr/l</a:t>
            </a:r>
          </a:p>
          <a:p>
            <a:pPr marL="0" indent="0">
              <a:buNone/>
            </a:pPr>
            <a:r>
              <a:rPr lang="sv-SE" sz="1800" b="1" dirty="0"/>
              <a:t>Nr: </a:t>
            </a:r>
            <a:r>
              <a:rPr lang="sv-SE" sz="1800" dirty="0"/>
              <a:t>8225</a:t>
            </a:r>
          </a:p>
          <a:p>
            <a:pPr marL="0" indent="0">
              <a:buNone/>
            </a:pPr>
            <a:r>
              <a:rPr lang="sv-SE" sz="1800" b="1" dirty="0"/>
              <a:t>Pris: </a:t>
            </a:r>
            <a:r>
              <a:rPr lang="sv-SE" sz="1800" dirty="0"/>
              <a:t>64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6" name="Bildobjekt 2">
            <a:extLst>
              <a:ext uri="{FF2B5EF4-FFF2-40B4-BE49-F238E27FC236}">
                <a16:creationId xmlns:a16="http://schemas.microsoft.com/office/drawing/2014/main" id="{71BFE090-57E1-5549-9A57-999544B6D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71145" y="1098909"/>
            <a:ext cx="2307062" cy="5749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5927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Bildobjekt 6">
            <a:extLst>
              <a:ext uri="{FF2B5EF4-FFF2-40B4-BE49-F238E27FC236}">
                <a16:creationId xmlns:a16="http://schemas.microsoft.com/office/drawing/2014/main" id="{B798B6CC-6691-D14C-9CB5-4553BC8FD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41613" y="1226937"/>
            <a:ext cx="1223703" cy="4980472"/>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10620252" cy="535531"/>
          </a:xfrm>
        </p:spPr>
        <p:txBody>
          <a:bodyPr/>
          <a:lstStyle/>
          <a:p>
            <a:r>
              <a:rPr lang="sv-SE" dirty="0" err="1"/>
              <a:t>Lustau</a:t>
            </a:r>
            <a:r>
              <a:rPr lang="sv-SE" dirty="0"/>
              <a:t> </a:t>
            </a:r>
            <a:r>
              <a:rPr lang="sv-SE" dirty="0" err="1"/>
              <a:t>Solera</a:t>
            </a:r>
            <a:r>
              <a:rPr lang="sv-SE" dirty="0"/>
              <a:t> </a:t>
            </a:r>
            <a:r>
              <a:rPr lang="sv-SE" dirty="0" err="1"/>
              <a:t>Reserva</a:t>
            </a:r>
            <a:r>
              <a:rPr lang="sv-SE" dirty="0"/>
              <a:t> Amontillado ”Los </a:t>
            </a:r>
            <a:r>
              <a:rPr lang="sv-SE" dirty="0" err="1"/>
              <a:t>Arcos</a:t>
            </a:r>
            <a:r>
              <a:rPr lang="sv-SE" dirty="0"/>
              <a:t>”</a:t>
            </a:r>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a:t>
            </a:r>
            <a:r>
              <a:rPr lang="sv-SE" sz="1800" dirty="0"/>
              <a:t> </a:t>
            </a:r>
            <a:r>
              <a:rPr lang="sv-SE" sz="1800" dirty="0" err="1"/>
              <a:t>Lustau</a:t>
            </a:r>
            <a:endParaRPr lang="sv-SE" sz="1800" dirty="0"/>
          </a:p>
          <a:p>
            <a:pPr marL="0" indent="0">
              <a:buNone/>
            </a:pPr>
            <a:r>
              <a:rPr lang="sv-SE" sz="1800" b="1" dirty="0"/>
              <a:t>Årgång: </a:t>
            </a:r>
            <a:r>
              <a:rPr lang="sv-SE" sz="1800" dirty="0"/>
              <a:t>NV </a:t>
            </a:r>
          </a:p>
          <a:p>
            <a:pPr marL="0" indent="0">
              <a:buNone/>
            </a:pPr>
            <a:r>
              <a:rPr lang="sv-SE" sz="1800" b="1" dirty="0"/>
              <a:t>Råvaror: </a:t>
            </a:r>
            <a:r>
              <a:rPr lang="sv-SE" sz="1800" dirty="0"/>
              <a:t>100 % </a:t>
            </a:r>
            <a:r>
              <a:rPr lang="sv-SE" sz="1800" dirty="0" err="1"/>
              <a:t>palomino</a:t>
            </a:r>
            <a:r>
              <a:rPr lang="sv-SE" sz="1800" dirty="0"/>
              <a:t> </a:t>
            </a:r>
            <a:r>
              <a:rPr lang="sv-SE" sz="1800" dirty="0" err="1"/>
              <a:t>fino</a:t>
            </a:r>
            <a:endParaRPr lang="sv-SE" sz="1800" dirty="0"/>
          </a:p>
          <a:p>
            <a:pPr marL="0" indent="0">
              <a:buNone/>
            </a:pPr>
            <a:r>
              <a:rPr lang="sv-SE" sz="1800" b="1" dirty="0"/>
              <a:t>Ursprung: </a:t>
            </a:r>
            <a:r>
              <a:rPr lang="sv-SE" sz="1800" dirty="0"/>
              <a:t>Jerez</a:t>
            </a:r>
          </a:p>
          <a:p>
            <a:pPr marL="0" indent="0">
              <a:buNone/>
            </a:pPr>
            <a:r>
              <a:rPr lang="sv-SE" sz="1800" b="1" dirty="0"/>
              <a:t>Alkohol: </a:t>
            </a:r>
            <a:r>
              <a:rPr lang="sv-SE" sz="1800" dirty="0"/>
              <a:t>18,5 %</a:t>
            </a:r>
          </a:p>
          <a:p>
            <a:pPr marL="0" indent="0">
              <a:buNone/>
            </a:pPr>
            <a:r>
              <a:rPr lang="sv-SE" sz="1800" b="1" dirty="0"/>
              <a:t>Sockerhalt: </a:t>
            </a:r>
            <a:r>
              <a:rPr lang="sv-SE" sz="1800" dirty="0"/>
              <a:t>Mindre än 3 gr/l</a:t>
            </a:r>
          </a:p>
          <a:p>
            <a:pPr marL="0" indent="0">
              <a:buNone/>
            </a:pPr>
            <a:r>
              <a:rPr lang="sv-SE" sz="1800" b="1" dirty="0"/>
              <a:t>Nr: </a:t>
            </a:r>
            <a:r>
              <a:rPr lang="sv-SE" sz="1800" dirty="0"/>
              <a:t>8227 </a:t>
            </a:r>
          </a:p>
          <a:p>
            <a:pPr marL="0" indent="0">
              <a:buNone/>
            </a:pPr>
            <a:r>
              <a:rPr lang="sv-SE" sz="1800" b="1" dirty="0"/>
              <a:t>Pris: </a:t>
            </a:r>
            <a:r>
              <a:rPr lang="sv-SE" sz="1800" dirty="0"/>
              <a:t>104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a:extLst>
              <a:ext uri="{FF2B5EF4-FFF2-40B4-BE49-F238E27FC236}">
                <a16:creationId xmlns:a16="http://schemas.microsoft.com/office/drawing/2014/main" id="{8FDBB3C0-1D03-C540-8A94-95C06ED90660}"/>
              </a:ext>
            </a:extLst>
          </p:cNvPr>
          <p:cNvSpPr>
            <a:spLocks noChangeArrowheads="1"/>
          </p:cNvSpPr>
          <p:nvPr/>
        </p:nvSpPr>
        <p:spPr bwMode="auto">
          <a:xfrm flipV="1">
            <a:off x="-15906954" y="4378608"/>
            <a:ext cx="3112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76341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Bildobjekt 5">
            <a:extLst>
              <a:ext uri="{FF2B5EF4-FFF2-40B4-BE49-F238E27FC236}">
                <a16:creationId xmlns:a16="http://schemas.microsoft.com/office/drawing/2014/main" id="{F3B5B266-F202-3E40-9B66-188352E09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57333" y="1318377"/>
            <a:ext cx="1194109" cy="4828184"/>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9074188" cy="535531"/>
          </a:xfrm>
        </p:spPr>
        <p:txBody>
          <a:bodyPr/>
          <a:lstStyle/>
          <a:p>
            <a:r>
              <a:rPr lang="sv-SE" dirty="0"/>
              <a:t>Palo </a:t>
            </a:r>
            <a:r>
              <a:rPr lang="sv-SE" dirty="0" err="1"/>
              <a:t>Cortado</a:t>
            </a:r>
            <a:r>
              <a:rPr lang="sv-SE" dirty="0"/>
              <a:t> </a:t>
            </a:r>
            <a:r>
              <a:rPr lang="sv-SE" dirty="0" err="1"/>
              <a:t>Península</a:t>
            </a:r>
            <a:r>
              <a:rPr lang="sv-SE" dirty="0"/>
              <a:t> </a:t>
            </a:r>
            <a:r>
              <a:rPr lang="sv-SE" dirty="0" err="1"/>
              <a:t>Solera</a:t>
            </a:r>
            <a:r>
              <a:rPr lang="sv-SE" dirty="0"/>
              <a:t> </a:t>
            </a:r>
            <a:r>
              <a:rPr lang="sv-SE" dirty="0" err="1"/>
              <a:t>Reserva</a:t>
            </a:r>
            <a:r>
              <a:rPr lang="sv-SE" dirty="0"/>
              <a:t> </a:t>
            </a:r>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err="1"/>
              <a:t>Lustau</a:t>
            </a:r>
            <a:endParaRPr lang="sv-SE" sz="1800" dirty="0"/>
          </a:p>
          <a:p>
            <a:pPr marL="0" indent="0">
              <a:buNone/>
            </a:pPr>
            <a:r>
              <a:rPr lang="sv-SE" sz="1800" b="1" dirty="0"/>
              <a:t>Årgång: </a:t>
            </a:r>
            <a:r>
              <a:rPr lang="sv-SE" sz="1800" dirty="0"/>
              <a:t>NV </a:t>
            </a:r>
          </a:p>
          <a:p>
            <a:pPr marL="0" indent="0">
              <a:buNone/>
            </a:pPr>
            <a:r>
              <a:rPr lang="sv-SE" sz="1800" b="1" dirty="0"/>
              <a:t>Råvaror: </a:t>
            </a:r>
            <a:r>
              <a:rPr lang="sv-SE" sz="1800" dirty="0"/>
              <a:t>100 % </a:t>
            </a:r>
            <a:r>
              <a:rPr lang="sv-SE" sz="1800" dirty="0" err="1"/>
              <a:t>palomino</a:t>
            </a:r>
            <a:r>
              <a:rPr lang="sv-SE" sz="1800" dirty="0"/>
              <a:t> </a:t>
            </a:r>
            <a:r>
              <a:rPr lang="sv-SE" sz="1800" dirty="0" err="1"/>
              <a:t>fino</a:t>
            </a:r>
            <a:endParaRPr lang="sv-SE" sz="1800" dirty="0"/>
          </a:p>
          <a:p>
            <a:pPr marL="0" indent="0">
              <a:buNone/>
            </a:pPr>
            <a:r>
              <a:rPr lang="sv-SE" sz="1800" b="1" dirty="0"/>
              <a:t>Ursprung: </a:t>
            </a:r>
            <a:r>
              <a:rPr lang="sv-SE" sz="1800" dirty="0"/>
              <a:t>Jerez</a:t>
            </a:r>
          </a:p>
          <a:p>
            <a:pPr marL="0" indent="0">
              <a:buNone/>
            </a:pPr>
            <a:r>
              <a:rPr lang="sv-SE" sz="1800" b="1" dirty="0"/>
              <a:t>Alkohol: </a:t>
            </a:r>
            <a:r>
              <a:rPr lang="sv-SE" sz="1800" dirty="0"/>
              <a:t>19 %</a:t>
            </a:r>
          </a:p>
          <a:p>
            <a:pPr marL="0" indent="0">
              <a:buNone/>
            </a:pPr>
            <a:r>
              <a:rPr lang="sv-SE" sz="1800" b="1" dirty="0"/>
              <a:t>Sockerhalt: </a:t>
            </a:r>
            <a:r>
              <a:rPr lang="sv-SE" sz="1800" dirty="0"/>
              <a:t>Mindre än 3 gr/l</a:t>
            </a:r>
          </a:p>
          <a:p>
            <a:pPr marL="0" indent="0">
              <a:buNone/>
            </a:pPr>
            <a:r>
              <a:rPr lang="sv-SE" sz="1800" b="1" dirty="0"/>
              <a:t>Nr: </a:t>
            </a:r>
            <a:r>
              <a:rPr lang="sv-SE" sz="1800" dirty="0"/>
              <a:t>8233 </a:t>
            </a:r>
          </a:p>
          <a:p>
            <a:pPr marL="0" indent="0">
              <a:buNone/>
            </a:pPr>
            <a:r>
              <a:rPr lang="sv-SE" sz="1800" b="1" dirty="0"/>
              <a:t>Pris: </a:t>
            </a:r>
            <a:r>
              <a:rPr lang="sv-SE" sz="1800" dirty="0"/>
              <a:t>259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411665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4305703" cy="535531"/>
          </a:xfrm>
        </p:spPr>
        <p:txBody>
          <a:bodyPr/>
          <a:lstStyle/>
          <a:p>
            <a:r>
              <a:rPr lang="sv-SE" dirty="0" err="1"/>
              <a:t>Cuco</a:t>
            </a:r>
            <a:r>
              <a:rPr lang="sv-SE" dirty="0"/>
              <a:t> </a:t>
            </a:r>
            <a:r>
              <a:rPr lang="sv-SE" dirty="0" err="1"/>
              <a:t>Oloroso</a:t>
            </a:r>
            <a:r>
              <a:rPr lang="sv-SE" dirty="0"/>
              <a:t> </a:t>
            </a:r>
            <a:r>
              <a:rPr lang="sv-SE" dirty="0" err="1"/>
              <a:t>Dry</a:t>
            </a:r>
            <a:endParaRPr lang="sv-SE" dirty="0"/>
          </a:p>
        </p:txBody>
      </p:sp>
      <p:pic>
        <p:nvPicPr>
          <p:cNvPr id="5121" name="Bildobjekt 4">
            <a:extLst>
              <a:ext uri="{FF2B5EF4-FFF2-40B4-BE49-F238E27FC236}">
                <a16:creationId xmlns:a16="http://schemas.microsoft.com/office/drawing/2014/main" id="{B66D16E8-63F2-574C-A114-BE5A3BC43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132043" y="1258283"/>
            <a:ext cx="1364203" cy="5252182"/>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err="1"/>
              <a:t>Barbadillo</a:t>
            </a:r>
            <a:endParaRPr lang="sv-SE" sz="1800" dirty="0"/>
          </a:p>
          <a:p>
            <a:pPr marL="0" indent="0">
              <a:buNone/>
            </a:pPr>
            <a:r>
              <a:rPr lang="sv-SE" sz="1800" b="1" dirty="0"/>
              <a:t>Årgång: </a:t>
            </a:r>
            <a:r>
              <a:rPr lang="sv-SE" sz="1800" dirty="0"/>
              <a:t>NV </a:t>
            </a:r>
          </a:p>
          <a:p>
            <a:pPr marL="0" indent="0">
              <a:buNone/>
            </a:pPr>
            <a:r>
              <a:rPr lang="sv-SE" sz="1800" b="1" dirty="0"/>
              <a:t>Råvaror: </a:t>
            </a:r>
            <a:r>
              <a:rPr lang="sv-SE" sz="1800" dirty="0"/>
              <a:t>100 % </a:t>
            </a:r>
            <a:r>
              <a:rPr lang="sv-SE" sz="1800" dirty="0" err="1"/>
              <a:t>palomino</a:t>
            </a:r>
            <a:r>
              <a:rPr lang="sv-SE" sz="1800" dirty="0"/>
              <a:t> </a:t>
            </a:r>
            <a:r>
              <a:rPr lang="sv-SE" sz="1800" dirty="0" err="1"/>
              <a:t>fino</a:t>
            </a:r>
            <a:r>
              <a:rPr lang="sv-SE" sz="1800" dirty="0"/>
              <a:t> </a:t>
            </a:r>
          </a:p>
          <a:p>
            <a:pPr marL="0" indent="0">
              <a:buNone/>
            </a:pPr>
            <a:r>
              <a:rPr lang="sv-SE" sz="1800" b="1" dirty="0"/>
              <a:t>Ursprung: </a:t>
            </a:r>
            <a:r>
              <a:rPr lang="sv-SE" sz="1800" dirty="0" err="1"/>
              <a:t>Sanlúcar</a:t>
            </a:r>
            <a:r>
              <a:rPr lang="sv-SE" sz="1800" dirty="0"/>
              <a:t> de </a:t>
            </a:r>
            <a:r>
              <a:rPr lang="sv-SE" sz="1800" dirty="0" err="1"/>
              <a:t>Barrameda</a:t>
            </a:r>
            <a:endParaRPr lang="sv-SE" sz="1800" dirty="0"/>
          </a:p>
          <a:p>
            <a:pPr marL="0" indent="0">
              <a:buNone/>
            </a:pPr>
            <a:r>
              <a:rPr lang="sv-SE" sz="1800" b="1" dirty="0"/>
              <a:t>Alkohol: </a:t>
            </a:r>
            <a:r>
              <a:rPr lang="sv-SE" sz="1800" dirty="0"/>
              <a:t>19,5 %</a:t>
            </a:r>
          </a:p>
          <a:p>
            <a:pPr marL="0" indent="0">
              <a:buNone/>
            </a:pPr>
            <a:r>
              <a:rPr lang="sv-SE" sz="1800" b="1" dirty="0"/>
              <a:t>Sockerhalt: </a:t>
            </a:r>
            <a:r>
              <a:rPr lang="sv-SE" sz="1800" dirty="0"/>
              <a:t>Mindre än 3 gr/l</a:t>
            </a:r>
          </a:p>
          <a:p>
            <a:pPr marL="0" indent="0">
              <a:buNone/>
            </a:pPr>
            <a:r>
              <a:rPr lang="sv-SE" sz="1800" b="1" dirty="0"/>
              <a:t>Nr: </a:t>
            </a:r>
            <a:r>
              <a:rPr lang="sv-SE" sz="1800" dirty="0"/>
              <a:t>8239 </a:t>
            </a:r>
          </a:p>
          <a:p>
            <a:pPr marL="0" indent="0">
              <a:buNone/>
            </a:pPr>
            <a:r>
              <a:rPr lang="sv-SE" sz="1800" b="1" dirty="0"/>
              <a:t>Pris: </a:t>
            </a:r>
            <a:r>
              <a:rPr lang="sv-SE" sz="1800" dirty="0"/>
              <a:t>99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64661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5507506" cy="535531"/>
          </a:xfrm>
        </p:spPr>
        <p:txBody>
          <a:bodyPr/>
          <a:lstStyle/>
          <a:p>
            <a:r>
              <a:rPr lang="sv-SE" dirty="0"/>
              <a:t>Real </a:t>
            </a:r>
            <a:r>
              <a:rPr lang="sv-SE" dirty="0" err="1"/>
              <a:t>Tesoro</a:t>
            </a:r>
            <a:r>
              <a:rPr lang="sv-SE" dirty="0"/>
              <a:t> Medium </a:t>
            </a:r>
            <a:r>
              <a:rPr lang="sv-SE" dirty="0" err="1"/>
              <a:t>Dry</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pic>
        <p:nvPicPr>
          <p:cNvPr id="3073" name="Bildobjekt 3">
            <a:extLst>
              <a:ext uri="{FF2B5EF4-FFF2-40B4-BE49-F238E27FC236}">
                <a16:creationId xmlns:a16="http://schemas.microsoft.com/office/drawing/2014/main" id="{7309026F-CECC-E34A-8FBB-213986835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55665" y="1226939"/>
            <a:ext cx="1244081" cy="4980471"/>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José Estevez</a:t>
            </a:r>
          </a:p>
          <a:p>
            <a:pPr marL="0" indent="0">
              <a:buNone/>
            </a:pPr>
            <a:r>
              <a:rPr lang="sv-SE" sz="1800" b="1" dirty="0"/>
              <a:t>Årgång: </a:t>
            </a:r>
            <a:r>
              <a:rPr lang="sv-SE" sz="1800" dirty="0"/>
              <a:t>NV </a:t>
            </a:r>
          </a:p>
          <a:p>
            <a:pPr marL="0" indent="0">
              <a:buNone/>
            </a:pPr>
            <a:r>
              <a:rPr lang="sv-SE" sz="1800" b="1" dirty="0"/>
              <a:t>Råvaror: </a:t>
            </a:r>
            <a:r>
              <a:rPr lang="sv-SE" sz="1800" dirty="0" err="1"/>
              <a:t>Palomino</a:t>
            </a:r>
            <a:r>
              <a:rPr lang="sv-SE" sz="1800" dirty="0"/>
              <a:t> </a:t>
            </a:r>
            <a:r>
              <a:rPr lang="sv-SE" sz="1800" dirty="0" err="1"/>
              <a:t>fino</a:t>
            </a:r>
            <a:r>
              <a:rPr lang="sv-SE" sz="1800" dirty="0"/>
              <a:t> och </a:t>
            </a:r>
            <a:r>
              <a:rPr lang="sv-SE" sz="1800" dirty="0" err="1"/>
              <a:t>pedro</a:t>
            </a:r>
            <a:r>
              <a:rPr lang="sv-SE" sz="1800" dirty="0"/>
              <a:t> </a:t>
            </a:r>
            <a:r>
              <a:rPr lang="sv-SE" sz="1800" dirty="0" err="1"/>
              <a:t>ximémez</a:t>
            </a:r>
            <a:endParaRPr lang="sv-SE" sz="1800" dirty="0"/>
          </a:p>
          <a:p>
            <a:pPr marL="0" indent="0">
              <a:buNone/>
            </a:pPr>
            <a:r>
              <a:rPr lang="sv-SE" sz="1800" b="1" dirty="0"/>
              <a:t>Ursprung: </a:t>
            </a:r>
            <a:r>
              <a:rPr lang="sv-SE" sz="1800" dirty="0"/>
              <a:t>Jerez</a:t>
            </a:r>
          </a:p>
          <a:p>
            <a:pPr marL="0" indent="0">
              <a:buNone/>
            </a:pPr>
            <a:r>
              <a:rPr lang="sv-SE" sz="1800" b="1" dirty="0"/>
              <a:t>Alkohol: </a:t>
            </a:r>
            <a:r>
              <a:rPr lang="sv-SE" sz="1800" dirty="0"/>
              <a:t>15 %</a:t>
            </a:r>
          </a:p>
          <a:p>
            <a:pPr marL="0" indent="0">
              <a:buNone/>
            </a:pPr>
            <a:r>
              <a:rPr lang="sv-SE" sz="1800" b="1" dirty="0"/>
              <a:t>Sockerhalt: </a:t>
            </a:r>
            <a:r>
              <a:rPr lang="sv-SE" sz="1800" dirty="0"/>
              <a:t>34 gr/l</a:t>
            </a:r>
          </a:p>
          <a:p>
            <a:pPr marL="0" indent="0">
              <a:buNone/>
            </a:pPr>
            <a:r>
              <a:rPr lang="sv-SE" sz="1800" b="1" dirty="0"/>
              <a:t>Nr: </a:t>
            </a:r>
            <a:r>
              <a:rPr lang="sv-SE" sz="1800" dirty="0"/>
              <a:t>8230 </a:t>
            </a:r>
          </a:p>
          <a:p>
            <a:pPr marL="0" indent="0">
              <a:buNone/>
            </a:pPr>
            <a:r>
              <a:rPr lang="sv-SE" sz="1800" b="1" dirty="0"/>
              <a:t>Pris: </a:t>
            </a:r>
            <a:r>
              <a:rPr lang="sv-SE" sz="1800" dirty="0"/>
              <a:t>82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016089573"/>
      </p:ext>
    </p:extLst>
  </p:cSld>
  <p:clrMapOvr>
    <a:masterClrMapping/>
  </p:clrMapOvr>
</p:sld>
</file>

<file path=ppt/theme/theme1.xml><?xml version="1.0" encoding="utf-8"?>
<a:theme xmlns:a="http://schemas.openxmlformats.org/drawingml/2006/main" name="Munskänkarna grundmall">
  <a:themeElements>
    <a:clrScheme name="Munskänkarna_color">
      <a:dk1>
        <a:sysClr val="windowText" lastClr="000000"/>
      </a:dk1>
      <a:lt1>
        <a:sysClr val="window" lastClr="FFFFFF"/>
      </a:lt1>
      <a:dk2>
        <a:srgbClr val="000033"/>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nskänkarna grundmall Rosa_Ny" id="{37434B1C-0A76-44C0-B160-749B7C75BBB3}" vid="{39B72BDA-EE4D-4ADC-AC5E-C78729A9ABE8}"/>
    </a:ext>
  </a:extLst>
</a:theme>
</file>

<file path=ppt/theme/theme2.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17798c2e-8ec6-411a-92bf-42cada8c536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Munskänkarna grundmall_ny_generell</Template>
  <TotalTime>104</TotalTime>
  <Words>1273</Words>
  <Application>Microsoft Macintosh PowerPoint</Application>
  <PresentationFormat>Bredbild</PresentationFormat>
  <Paragraphs>126</Paragraphs>
  <Slides>7</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Arial Narrow</vt:lpstr>
      <vt:lpstr>Calibri</vt:lpstr>
      <vt:lpstr>Munskänkarna grundmall</vt:lpstr>
      <vt:lpstr>[Sektion], [Datum]</vt:lpstr>
      <vt:lpstr>La Guita Manzanilla</vt:lpstr>
      <vt:lpstr>Tio Pepe Fino</vt:lpstr>
      <vt:lpstr>Lustau Solera Reserva Amontillado ”Los Arcos”</vt:lpstr>
      <vt:lpstr>Palo Cortado Península Solera Reserva </vt:lpstr>
      <vt:lpstr>Cuco Oloroso Dry</vt:lpstr>
      <vt:lpstr>Real Tesoro Medium Dry</vt:lpstr>
    </vt:vector>
  </TitlesOfParts>
  <Company>SGIT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förklarande text, presentatör eller datum</dc:title>
  <dc:creator>Åsa Lindelöw</dc:creator>
  <cp:lastModifiedBy>Caroline Edgren</cp:lastModifiedBy>
  <cp:revision>17</cp:revision>
  <dcterms:created xsi:type="dcterms:W3CDTF">2020-12-03T19:07:33Z</dcterms:created>
  <dcterms:modified xsi:type="dcterms:W3CDTF">2022-05-06T09:32:38Z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