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78" r:id="rId6"/>
    <p:sldId id="276" r:id="rId7"/>
    <p:sldId id="275" r:id="rId8"/>
    <p:sldId id="274" r:id="rId9"/>
    <p:sldId id="277" r:id="rId10"/>
    <p:sldId id="27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3165" autoAdjust="0"/>
  </p:normalViewPr>
  <p:slideViewPr>
    <p:cSldViewPr snapToGrid="0">
      <p:cViewPr varScale="1">
        <p:scale>
          <a:sx n="81" d="100"/>
          <a:sy n="81" d="100"/>
        </p:scale>
        <p:origin x="1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298C0E-C72D-4E14-B3FA-D80BA3DE7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2906D-1FF4-4CC6-BAF7-9E8EB6042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CAF2-6553-4878-BE19-6E39CC3A382B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2AAA4-A33F-4FFE-9C13-7065E33820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9F2E6-C5D9-4EA2-848E-67E893D6A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6C25-117A-4746-ACA5-AFD82E016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2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6C0-2F51-443C-9C34-31F1D12D7722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1CD7-E2BE-4A67-8207-E60D11195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skankarna.se/sv/vinlocus/vinjournalen-2021-01-januar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Sötma: 1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Fyllighet: 4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Syra: 10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Fruktig, nyanserad, mycket frisk smak med inslag av gröna äpplen, mineral, örter, krusbär och citron.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Fruktig, nyanserad doft med inslag av gröna äpplen, mineral, krusbär, färska örter och citrus.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 Chablis är en av fyra appellationer i Chablis, och särskiljs genom att den speciella jordmånen ”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kimmeridgelera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sällan finns här.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uppgift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Jäsning på ståltank, Vinet säljs på lättare glasflaska.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Chablisienne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är ett kooperativ som grundades 1923 och består av cirka 300 medlemmar som tillsammans äger cirka en fjärdedel av vinodlingarna i Chablis. Vingårdarna ligger spridda över hela regionen och man tillverkar både viner från grand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premier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-lägen samt generisk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chablis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petit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chablis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Kvinnan på etiketten symboliserar de kvinnor som la grunden för kooperativet samt tog hand om vinodlingarna under krigsåren. Vinmakare är Bertrand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Cherel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Vinlocus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Vinjournalen 2019, 05 maj.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Bedömning: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Purung doft med äpple, persika, citrus och mineral i blyga toner. Lätt, torr,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fruktig smak med fin syra, bra längd med ännu unga aromer och rent slut. Vinner på att sparas något år.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Importören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Karaktär: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frisk och fruktig doft med lätt mineralton. Charmerande och medelfyllig smak av citrusfrukter och klingande ren syra.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Efter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avstjälkning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pressas druvorna som därefter får jäsa på ståltankar. Vinet lagras på sin jästfällning på ståltank innan buteljering.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Jordmån: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Portland kalksten.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Vinmakare: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Vincent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Bartement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4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Sötma: 1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Fyllighet: 4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Syra: 10</a:t>
            </a:r>
          </a:p>
          <a:p>
            <a:endParaRPr lang="sv-SE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Fruktig, mycket frisk smak med inslag av gula äpplen, citrus, ananas, mineral, krusbär och örter.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Fruktig, nyanserad doft med inslag av gula äpplen, ananas, citrus, krusbär och mineral.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Druvorna kommer från vingårdar i byn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Prehy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precis utanför gränsen till appellationen Chablis.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Vinet har jäst på ståltankar, följt av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malolaktisk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jäsning. Vinet vilar därefter på sin jästfällning fram till buteljering. Vinet säljs på lättare glasflaska.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senaste nio åren har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Clotilde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Davenne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drivit egen verksamhet på egendomen Les Temps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Perdus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byn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Prehy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Chablis. Hon arbetade tidigare som vinmakare hos producenten Jean-Marc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Brocard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18 år.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Vinlocus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Vinjournalen 2021, 06 juni.</a:t>
            </a:r>
          </a:p>
          <a:p>
            <a:r>
              <a:rPr lang="sv-SE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Bedömning: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Ung, fruktig doft med gult äpple, persika, citrus, mineral och en lätt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smörton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Torr, lätt, ung, fruktig smak med ännu unga aromer, bra syra, fin längd och rent, gott slut med mineralkaraktär.  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Importören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Karaktär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torr, mycket frisk och elegant smak med inslag av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cirus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persikofrukt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gula äpplen och mineral.</a:t>
            </a:r>
          </a:p>
          <a:p>
            <a:r>
              <a:rPr lang="sv-SE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Vinifikation</a:t>
            </a:r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Druvorna skördas och pressas innan de jäser på temperaturkontrollerade ståltankar. Hundra procent av musten genomgår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malolaktisk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jäsning och vinet vilar därefter ett par månader på jästfällningen innan vinet buteljeras.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Sötma: 1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Fyllighet: 6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Syra: 10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Nyanserad, mycket frisk smak med fatkaraktär, inslag av gula äpplen, brynt smör, nötter, kryddor och citrus.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Doft: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Nyanserad doft med fatkaraktär, inslag av gula äpplen, brynt smör, mineral, nötter, kryddor och apelsin.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Druvorna kommer från Bourgogne.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Inga uppgifter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Inga uppgifter</a:t>
            </a:r>
          </a:p>
          <a:p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Maison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Louis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Jadot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grundades 1859. Företaget äger 210 ha vingårdar på olika platser i Bourgogne och man köper även in druvor från långtidskontrakterade odlare. Totalt produceras ca 150 olika viner från kommunviner till grand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Vinlocus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Provning: </a:t>
            </a:r>
            <a:r>
              <a:rPr lang="sv-SE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Vinjournalen</a:t>
            </a:r>
            <a:r>
              <a:rPr lang="sv-SE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01 januari.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Bedömning: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Öppen, ung doft med inslag av gula frukter, rostad ek och lite mineral. Medelfyllig, torr smak med god, fruktig inledning, sammansatt mitt med inslag av fat, fin, balanserad syra och i avslutningen en lätt strävhet. Druvtypisk. 13%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Importören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Druvorna kommer från de bästa vingårdarna i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Côte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Chalonnais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Viré-Clessé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Macônnais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-druvorna ger vinet fräschhet medan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Côte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Chalonnais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 vinet struktur.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Vinet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vinifieras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både på ståltank och ekfat.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Karaktär: fylligt och smakrikt med fatkaraktär. Inslag av ananas, smör, nätter, gula päron, vanilj och citrusskal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Vinmakare: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Frédéric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Barnier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3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Sötma: 1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Fyllighet: 7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Syra: 10</a:t>
            </a:r>
          </a:p>
          <a:p>
            <a:endParaRPr lang="sv-SE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Nyanserad, mycket frisk smak med fatkaraktär, inslag av gula äpplen, honung, hasselnötter, ananas, mineral, citron, kryddor och vanilj.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Nyanserad doft med fatkaraktär, inslag av gula äpplen, nötter, päron, mineral och kardemumma.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Druvorna kommer till största delen från vingårdar i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Buvilly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Jura. De flesta vingårdarna ligger i östlig riktning. Jordmånen är kalksten med inslag av fossil och märgel. Druvorna skördades för hand.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Vinet lagrades på ekfat i nio månader.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Musten jäste med naturlig jäst på ekfat.</a:t>
            </a:r>
          </a:p>
          <a:p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Maison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Rijckaert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grundades 1998 av Jean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Rijckaert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består av 4 ha i Bourgogne och 5,5 i Jura. 2013 togs företaget över av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Florent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Rouve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också är firmans vinmakare. Inga kemiska bekämpningsmedel används i vingårdarna.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Vinlocus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Provning: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Vinjournalen 2020 12 december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Bedömning: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 doft med persika, torkad aprikos, fat och smör. Medelfyllig, torr, fruktig smak med god kropp, balanserad, ganska stram syra, mycket bra längd och fast slut. Druvtypisk. 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Importören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Karaktär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ungdomlig, torr, frisk och nyanserad med inslag av gult äpple, citrus, gul stenfrukt, mineral, vita blommor och fat. Vinet har en lång och nyanserad eftersmak.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Vinstockarna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är mellan 15-30 år gamla.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Efter skörden pressas druvorna försiktigt och musten tappas över i 228 liter stora ekfat. Man tillsätter ingen jäst, utan jäsningen får starta spontant i ekfaten där vinet också lagras ca nio månader. Endast gamla ekfat används.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9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Sötma: 1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Fyllighet: 4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Syra: 9</a:t>
            </a:r>
          </a:p>
          <a:p>
            <a:endParaRPr lang="sv-SE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 smak med inslag av gröna äpplen, örter, päron och citrus.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 doft med inslag av gröna äpplen, örter, persika och citrus.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d’Oc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är Frankrikes största vinområde, det stäcker sig från från Pyrenéerna till Provence,  och är ett samlingsnamn för flera vindistrikt i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languedoc-Roussillon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uppgift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uppgift, Vinet säljs på lättare glasflaska.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Laroches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 sträcker sig tillbaka till 1850. Vinhuset var en av de producenter som utvecklade vingårdarna i Chablis. Nu har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Laroche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även etablerat vinproduktion i Languedoc, Chile och Sydafrika.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Vinlocus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sortiment – nya årgångar mars 2023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Bedömning: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Ung, fruktig doft med persika, äpple och citrus. Medelfyllig, god, frukt smak med balanserad syra och fin längd. Druvtypisk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8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Sötma: 1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Fyllighet: 7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Syra: 9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Smak: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Fruktig smak med rostad fatkaraktär, inslag av mango, brynt smör, macadamianötter, kryddor, ananas, apelsin och vanilj.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Mycket fruktig doft med rostad fatkaraktär, inslag av persika, smör, macadamianötter, kryddor, ananas, apelsin och vanilj.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Övrigt: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 Kalifornien på USA:s västkust. Bonterra är en av de äldsta ekologiska vintillverkarna i USA och har sedan 1993 bara producerat vin från ekologiskt odlade druvor.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Vinet har lagrats på ekfat. Majoriteten av faten var äldre och neutrala. 15 procent var nya.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procent av vinet har jäst i franska och amerikanska ekfat. Resterande del jäste i rostfria ståltankar.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Vinlocus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Vinjournalen 2020, 10 oktober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Bedömning: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Avrundad, fruktig, ung doft med persika, torkad aprikos, ek och smör i tonerna. Medelfyllig, torr, fruktig och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smak med bra kropp, en del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ekiga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tanniner, god syra, bra intensitet och fast slut.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Importören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Bonterra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Organic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Estates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är baserade i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Mendocino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County.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Tillverkning: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100 % av vinet har lagrats på fransk och amerikansk ek, varav 15 procent i ny ek, i 5 månader.</a:t>
            </a:r>
          </a:p>
          <a:p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Karaktär: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Fruktig smak med toner av gula äpplen, honungsmelon, ananas och mango. Rostad fatkaraktär med tydliga inslag av brynt smör och nötighet.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5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A881BB7-DBFB-4381-B53A-E8EB96266EFC}"/>
              </a:ext>
            </a:extLst>
          </p:cNvPr>
          <p:cNvSpPr/>
          <p:nvPr userDrawn="1"/>
        </p:nvSpPr>
        <p:spPr>
          <a:xfrm>
            <a:off x="0" y="3429000"/>
            <a:ext cx="12230100" cy="21461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3050" y="4876887"/>
            <a:ext cx="9144000" cy="479198"/>
          </a:xfrm>
        </p:spPr>
        <p:txBody>
          <a:bodyPr/>
          <a:lstStyle>
            <a:lvl1pPr marL="0" indent="0" algn="ctr">
              <a:buNone/>
              <a:defRPr sz="4000" b="0" cap="all" spc="2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3050" y="4360180"/>
            <a:ext cx="9144000" cy="4791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2800" cap="none" spc="2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78502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8502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78502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AD7BFC-1222-46E9-A0C9-BE39BA3AAD9F}"/>
              </a:ext>
            </a:extLst>
          </p:cNvPr>
          <p:cNvSpPr/>
          <p:nvPr userDrawn="1"/>
        </p:nvSpPr>
        <p:spPr>
          <a:xfrm>
            <a:off x="171449" y="-323166"/>
            <a:ext cx="1103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sv-SE" sz="1050" dirty="0">
                <a:solidFill>
                  <a:schemeClr val="tx1"/>
                </a:solidFill>
              </a:rPr>
              <a:t>Gör så här för att byta bild - Högerklicka på bakgrunden och välj Formatera Bakgrund – Välj Bild eller struktur – välj Bildkälla, Infoga – Välj önskad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B20405F-AEE2-43B3-9FC7-8BB211735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Bildreferens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49534"/>
            <a:ext cx="3860183" cy="8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794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mindre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32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ad platta, 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96F7D7-CC63-4891-88F0-FDA9F4E6A0DD}"/>
              </a:ext>
            </a:extLst>
          </p:cNvPr>
          <p:cNvSpPr/>
          <p:nvPr userDrawn="1"/>
        </p:nvSpPr>
        <p:spPr>
          <a:xfrm>
            <a:off x="-1" y="0"/>
            <a:ext cx="22686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39995-6B95-41C5-ADFE-011D02D2E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1279406"/>
            <a:ext cx="1960602" cy="3432508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358775" indent="-228600">
              <a:defRPr sz="1800"/>
            </a:lvl2pPr>
            <a:lvl3pPr marL="625475" indent="-228600">
              <a:defRPr sz="1600"/>
            </a:lvl3pPr>
            <a:lvl4pPr marL="890588" indent="-228600">
              <a:defRPr sz="1400"/>
            </a:lvl4pPr>
            <a:lvl5pPr marL="1168400" indent="-228600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90BC93-5576-40C6-B699-D11C99FD0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85857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ärgad platta, Bild 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96F7D7-CC63-4891-88F0-FDA9F4E6A0DD}"/>
              </a:ext>
            </a:extLst>
          </p:cNvPr>
          <p:cNvSpPr/>
          <p:nvPr userDrawn="1"/>
        </p:nvSpPr>
        <p:spPr>
          <a:xfrm>
            <a:off x="-1" y="0"/>
            <a:ext cx="22686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39995-6B95-41C5-ADFE-011D02D2E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1279406"/>
            <a:ext cx="1960602" cy="3432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130175" indent="0">
              <a:buNone/>
              <a:defRPr sz="1800">
                <a:solidFill>
                  <a:schemeClr val="bg1"/>
                </a:solidFill>
              </a:defRPr>
            </a:lvl2pPr>
            <a:lvl3pPr marL="396875" indent="0">
              <a:buNone/>
              <a:defRPr sz="1600">
                <a:solidFill>
                  <a:schemeClr val="bg1"/>
                </a:solidFill>
              </a:defRPr>
            </a:lvl3pPr>
            <a:lvl4pPr marL="661988" indent="0">
              <a:buNone/>
              <a:defRPr sz="1400">
                <a:solidFill>
                  <a:schemeClr val="bg1"/>
                </a:solidFill>
              </a:defRPr>
            </a:lvl4pPr>
            <a:lvl5pPr marL="939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90BC93-5576-40C6-B699-D11C99FD0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sv-SE" dirty="0"/>
              <a:t>Bildreferens</a:t>
            </a:r>
          </a:p>
        </p:txBody>
      </p:sp>
      <p:sp>
        <p:nvSpPr>
          <p:cNvPr id="9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8638" y="0"/>
            <a:ext cx="9923362" cy="630838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4842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ällens viner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517A74E-467F-4389-81F2-7AFD17F5FF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164466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  <a:solidFill>
            <a:schemeClr val="accent1">
              <a:alpha val="69804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B7A99FE-7CB3-468E-9FB8-0EFE11CB1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2568" y="1268413"/>
            <a:ext cx="9086249" cy="5170646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lnSpc>
                <a:spcPct val="90000"/>
              </a:lnSpc>
              <a:spcBef>
                <a:spcPts val="1000"/>
              </a:spcBef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spcBef>
                <a:spcPts val="1000"/>
              </a:spcBef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spcBef>
                <a:spcPts val="1000"/>
              </a:spcBef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48CA84-BB7F-46F3-90D6-BA9FE29DD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/>
              <a:t>Bildreferens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142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ällens viner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  <a:solidFill>
            <a:schemeClr val="accent1">
              <a:alpha val="69804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B7A99FE-7CB3-468E-9FB8-0EFE11CB1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4" y="1268413"/>
            <a:ext cx="11126786" cy="5170646"/>
          </a:xfrm>
        </p:spPr>
        <p:txBody>
          <a:bodyPr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lang="sv-SE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lnSpc>
                <a:spcPct val="90000"/>
              </a:lnSpc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marL="457200" lvl="0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Redigera format för bakgrundstext</a:t>
            </a:r>
          </a:p>
          <a:p>
            <a:pPr marL="457200" lvl="1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två</a:t>
            </a:r>
          </a:p>
          <a:p>
            <a:pPr marL="457200" lvl="2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tre</a:t>
            </a:r>
          </a:p>
          <a:p>
            <a:pPr marL="457200" lvl="3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fyra</a:t>
            </a:r>
          </a:p>
          <a:p>
            <a:pPr marL="457200" lvl="4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178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A881BB7-DBFB-4381-B53A-E8EB96266EFC}"/>
              </a:ext>
            </a:extLst>
          </p:cNvPr>
          <p:cNvSpPr/>
          <p:nvPr userDrawn="1"/>
        </p:nvSpPr>
        <p:spPr>
          <a:xfrm>
            <a:off x="0" y="3429000"/>
            <a:ext cx="12243353" cy="178135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34956"/>
            <a:ext cx="12169047" cy="769441"/>
          </a:xfrm>
        </p:spPr>
        <p:txBody>
          <a:bodyPr anchor="ctr" anchorCtr="0"/>
          <a:lstStyle>
            <a:lvl1pPr marL="0" indent="0" algn="ctr">
              <a:buNone/>
              <a:defRPr sz="4400" b="0" cap="all" spc="2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78502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8502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78502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AD7BFC-1222-46E9-A0C9-BE39BA3AAD9F}"/>
              </a:ext>
            </a:extLst>
          </p:cNvPr>
          <p:cNvSpPr/>
          <p:nvPr userDrawn="1"/>
        </p:nvSpPr>
        <p:spPr>
          <a:xfrm>
            <a:off x="171449" y="-323166"/>
            <a:ext cx="1103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sv-SE" sz="1050" dirty="0">
                <a:solidFill>
                  <a:schemeClr val="tx1"/>
                </a:solidFill>
              </a:rPr>
              <a:t>Gör så här för att byta bild - Högerklicka på bakgrunden och välj Formatera Bakgrund – Välj Bild eller struktur – välj Bildkälla, Infoga – Välj önskad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8B6FD0-89A8-4F82-92DF-DD168DD7D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13879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747204" cy="535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13" y="7131854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3" y="7131854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7131854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1822701"/>
            <a:ext cx="6192837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2626861"/>
            <a:ext cx="11126787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263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utfallande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4186"/>
            <a:ext cx="6096003" cy="686218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84123-D344-4146-98CE-A2F1F171A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300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utfallande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01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17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4186"/>
            <a:ext cx="6096003" cy="686218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84123-D344-4146-98CE-A2F1F171A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300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270809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5868988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172341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5868988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1993515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 dubbel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1011687"/>
            <a:ext cx="11126787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808162"/>
            <a:ext cx="5868988" cy="45357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  <p:sp>
        <p:nvSpPr>
          <p:cNvPr id="11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12" y="1808161"/>
            <a:ext cx="5030788" cy="45357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599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32890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mindre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4348800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B5B296-7FE0-4E0A-BDC9-F8A685161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  <a:lvl2pPr marL="457200" indent="0">
              <a:buNone/>
              <a:defRPr sz="1000" i="1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27328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mindre bild och Högre 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4348800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B5B296-7FE0-4E0A-BDC9-F8A685161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  <a:lvl2pPr marL="457200" indent="0">
              <a:buNone/>
              <a:defRPr sz="1000" i="1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703556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227" y="6231720"/>
            <a:ext cx="354734" cy="591223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747204" cy="535531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wrap="none" lIns="216000" rtlCol="0">
            <a:spAutoFit/>
          </a:bodyPr>
          <a:lstStyle/>
          <a:p>
            <a:pPr marL="0" lvl="0"/>
            <a:r>
              <a:rPr lang="sv-SE" dirty="0"/>
              <a:t>Klicka här för att ändra 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1825625"/>
            <a:ext cx="1112678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613" y="7185368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185368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185368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6" r:id="rId4"/>
    <p:sldLayoutId id="2147483659" r:id="rId5"/>
    <p:sldLayoutId id="2147483667" r:id="rId6"/>
    <p:sldLayoutId id="2147483671" r:id="rId7"/>
    <p:sldLayoutId id="2147483660" r:id="rId8"/>
    <p:sldLayoutId id="2147483668" r:id="rId9"/>
    <p:sldLayoutId id="2147483661" r:id="rId10"/>
    <p:sldLayoutId id="2147483669" r:id="rId11"/>
    <p:sldLayoutId id="2147483662" r:id="rId12"/>
    <p:sldLayoutId id="2147483670" r:id="rId13"/>
    <p:sldLayoutId id="2147483664" r:id="rId14"/>
    <p:sldLayoutId id="2147483665" r:id="rId15"/>
    <p:sldLayoutId id="2147483663" r:id="rId16"/>
    <p:sldLayoutId id="2147483654" r:id="rId17"/>
    <p:sldLayoutId id="21474836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3200" b="0" kern="1200" cap="all" spc="200" baseline="0">
          <a:solidFill>
            <a:schemeClr val="bg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40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A8E9A9C-C65E-40CB-A240-08777DD27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876887"/>
            <a:ext cx="11681848" cy="479198"/>
          </a:xfrm>
        </p:spPr>
        <p:txBody>
          <a:bodyPr/>
          <a:lstStyle/>
          <a:p>
            <a:r>
              <a:rPr lang="sv-SE" dirty="0">
                <a:latin typeface="Arial Narrow"/>
              </a:rPr>
              <a:t>Årets Bästa vin - Chardonnay under 200 kr</a:t>
            </a:r>
          </a:p>
          <a:p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F74555-701A-4F2E-9678-6B8A20E28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[Sektion], [Datum]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9475D4-607D-47BD-8BE5-084DAD2A9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Photo by Andrew Taylor from </a:t>
            </a:r>
            <a:r>
              <a:rPr lang="en-US" dirty="0" err="1"/>
              <a:t>Pexels</a:t>
            </a:r>
            <a:endParaRPr lang="sv-SE" dirty="0"/>
          </a:p>
        </p:txBody>
      </p:sp>
      <p:pic>
        <p:nvPicPr>
          <p:cNvPr id="7" name="Bildobjekt 6" descr="En bild som visar text, enhet&#10;&#10;Automatiskt genererad beskrivning">
            <a:extLst>
              <a:ext uri="{FF2B5EF4-FFF2-40B4-BE49-F238E27FC236}">
                <a16:creationId xmlns:a16="http://schemas.microsoft.com/office/drawing/2014/main" id="{88306486-3E7D-DF43-AD33-CC739A44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383" y="1904119"/>
            <a:ext cx="2459065" cy="2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3124290" cy="535531"/>
          </a:xfrm>
        </p:spPr>
        <p:txBody>
          <a:bodyPr/>
          <a:lstStyle/>
          <a:p>
            <a:r>
              <a:rPr lang="sv-SE" dirty="0"/>
              <a:t>Petit Chablis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EC96D9-033C-C843-8301-55BFBE21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49" y="2626861"/>
            <a:ext cx="5093277" cy="3432507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/>
              <a:t>La </a:t>
            </a:r>
            <a:r>
              <a:rPr lang="sv-SE" sz="1800" dirty="0" err="1"/>
              <a:t>Chablisienne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Chablis, Bourgogne, Frankrike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5585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169</a:t>
            </a:r>
            <a:r>
              <a:rPr lang="sv-SE" sz="1800" b="1" dirty="0"/>
              <a:t> </a:t>
            </a:r>
            <a:r>
              <a:rPr lang="sv-SE" sz="1800" dirty="0"/>
              <a:t>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3F1A695-4F9D-0C48-A1B6-8FD0414A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451" y="1932616"/>
            <a:ext cx="28900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929FFF9-797A-45E9-6AEE-B0E41D03B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6" y="1098908"/>
            <a:ext cx="1400350" cy="52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4136811" cy="535531"/>
          </a:xfrm>
        </p:spPr>
        <p:txBody>
          <a:bodyPr/>
          <a:lstStyle/>
          <a:p>
            <a:r>
              <a:rPr lang="sv-SE" dirty="0"/>
              <a:t>Bourgogne Blanc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EC96D9-033C-C843-8301-55BFBE21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 err="1"/>
              <a:t>Clotilde</a:t>
            </a:r>
            <a:r>
              <a:rPr lang="sv-SE" sz="1800" dirty="0"/>
              <a:t> </a:t>
            </a:r>
            <a:r>
              <a:rPr lang="sv-SE" sz="1800" dirty="0" err="1"/>
              <a:t>Davenne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Bourgogne, Frankrike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12,5</a:t>
            </a:r>
            <a:r>
              <a:rPr lang="sv-SE" sz="1800" b="1" dirty="0"/>
              <a:t> </a:t>
            </a:r>
            <a:r>
              <a:rPr lang="sv-SE" sz="1800" dirty="0"/>
              <a:t>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5562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145</a:t>
            </a:r>
            <a:r>
              <a:rPr lang="sv-SE" sz="1800" b="1" dirty="0"/>
              <a:t> </a:t>
            </a:r>
            <a:r>
              <a:rPr lang="sv-SE" sz="1800" dirty="0"/>
              <a:t>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E8701F-6D10-72AA-93F5-609A065DB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3" y="1226939"/>
            <a:ext cx="1425690" cy="53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8970442" cy="535531"/>
          </a:xfrm>
        </p:spPr>
        <p:txBody>
          <a:bodyPr/>
          <a:lstStyle/>
          <a:p>
            <a:r>
              <a:rPr lang="sv-SE" dirty="0" err="1"/>
              <a:t>Couvent</a:t>
            </a:r>
            <a:r>
              <a:rPr lang="sv-SE" dirty="0"/>
              <a:t> des </a:t>
            </a:r>
            <a:r>
              <a:rPr lang="sv-SE" dirty="0" err="1"/>
              <a:t>Jacobins</a:t>
            </a:r>
            <a:r>
              <a:rPr lang="sv-SE" dirty="0"/>
              <a:t> Bourgogne Blanc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/>
              <a:t>Louis </a:t>
            </a:r>
            <a:r>
              <a:rPr lang="sv-SE" sz="1800" dirty="0" err="1"/>
              <a:t>Jadot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Bourgogne, Frankrike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13 %</a:t>
            </a:r>
          </a:p>
          <a:p>
            <a:pPr marL="0" indent="0">
              <a:buNone/>
            </a:pPr>
            <a:r>
              <a:rPr lang="sv-SE" sz="1800" b="1" dirty="0"/>
              <a:t>Sockerhalt:</a:t>
            </a:r>
            <a:r>
              <a:rPr lang="sv-SE" sz="1800" dirty="0"/>
              <a:t> 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5798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199</a:t>
            </a:r>
            <a:r>
              <a:rPr lang="sv-SE" sz="1800" b="1" dirty="0"/>
              <a:t> </a:t>
            </a:r>
            <a:r>
              <a:rPr lang="sv-SE" sz="1800" dirty="0"/>
              <a:t>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7B6913-C1F8-F5FE-DEED-A5B538D28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6" y="1142572"/>
            <a:ext cx="1333017" cy="55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084652" cy="535531"/>
          </a:xfrm>
        </p:spPr>
        <p:txBody>
          <a:bodyPr/>
          <a:lstStyle/>
          <a:p>
            <a:r>
              <a:rPr lang="sv-SE" dirty="0" err="1"/>
              <a:t>Côtes</a:t>
            </a:r>
            <a:r>
              <a:rPr lang="sv-SE" dirty="0"/>
              <a:t> du Jura Chardonnay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 err="1"/>
              <a:t>Maison</a:t>
            </a:r>
            <a:r>
              <a:rPr lang="sv-SE" sz="1800" dirty="0"/>
              <a:t> </a:t>
            </a:r>
            <a:r>
              <a:rPr lang="sv-SE" sz="1800" dirty="0" err="1"/>
              <a:t>Rijckaert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2020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Jura, Frankrike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13 %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2327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199</a:t>
            </a:r>
            <a:r>
              <a:rPr lang="sv-SE" sz="1800" b="1" dirty="0"/>
              <a:t> </a:t>
            </a:r>
            <a:r>
              <a:rPr lang="sv-SE" sz="1800" dirty="0"/>
              <a:t>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8253A41-5824-56C6-4FCC-C7408969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46" y="1098908"/>
            <a:ext cx="1364400" cy="5175623"/>
          </a:xfrm>
          <a:prstGeom prst="rect">
            <a:avLst/>
          </a:prstGeom>
        </p:spPr>
      </p:pic>
      <p:sp>
        <p:nvSpPr>
          <p:cNvPr id="16" name="AutoShape 7" descr="fr">
            <a:extLst>
              <a:ext uri="{FF2B5EF4-FFF2-40B4-BE49-F238E27FC236}">
                <a16:creationId xmlns:a16="http://schemas.microsoft.com/office/drawing/2014/main" id="{AA1B40F2-CDF3-3911-7436-EBD6EF5EB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3428" y="10877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7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704"/>
            <a:ext cx="3371152" cy="535531"/>
          </a:xfrm>
        </p:spPr>
        <p:txBody>
          <a:bodyPr/>
          <a:lstStyle/>
          <a:p>
            <a:r>
              <a:rPr lang="sv-SE" dirty="0"/>
              <a:t>L Chardonnay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3200" y="1864743"/>
            <a:ext cx="4933950" cy="535531"/>
          </a:xfrm>
        </p:spPr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EC96D9-033C-C843-8301-55BFBE21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0" y="2626861"/>
            <a:ext cx="6268720" cy="3432507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 err="1"/>
              <a:t>Domaine</a:t>
            </a:r>
            <a:r>
              <a:rPr lang="sv-SE" sz="1800" dirty="0"/>
              <a:t> </a:t>
            </a:r>
            <a:r>
              <a:rPr lang="sv-SE" sz="1800" dirty="0" err="1"/>
              <a:t>Laroche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 err="1"/>
              <a:t>Pays</a:t>
            </a:r>
            <a:r>
              <a:rPr lang="sv-SE" sz="1800" dirty="0"/>
              <a:t> </a:t>
            </a:r>
            <a:r>
              <a:rPr lang="sv-SE" sz="1800" dirty="0" err="1"/>
              <a:t>d’Oc</a:t>
            </a:r>
            <a:r>
              <a:rPr lang="sv-SE" sz="1800" dirty="0"/>
              <a:t>, Languedoc-Roussillon, Frankrike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13 %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5649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105</a:t>
            </a:r>
            <a:r>
              <a:rPr lang="sv-SE" sz="1800" b="1" dirty="0"/>
              <a:t> </a:t>
            </a:r>
            <a:r>
              <a:rPr lang="sv-SE" sz="1800" dirty="0"/>
              <a:t>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FDBB3C0-1D03-C540-8A94-95C06ED906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906954" y="4378608"/>
            <a:ext cx="311269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3F1A695-4F9D-0C48-A1B6-8FD0414A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451" y="1932616"/>
            <a:ext cx="28900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BD87A92-80C1-4022-ADC0-9EFABC2B6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" y="1201264"/>
            <a:ext cx="1430260" cy="53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5147729" cy="535531"/>
          </a:xfrm>
        </p:spPr>
        <p:txBody>
          <a:bodyPr/>
          <a:lstStyle/>
          <a:p>
            <a:r>
              <a:rPr lang="sv-SE" dirty="0"/>
              <a:t>Bonterra</a:t>
            </a:r>
            <a:r>
              <a:rPr lang="sv-SE" b="0" i="0" dirty="0">
                <a:solidFill>
                  <a:srgbClr val="3E3E3E"/>
                </a:solidFill>
                <a:effectLst/>
                <a:latin typeface="Montserrat-Regular"/>
              </a:rPr>
              <a:t> </a:t>
            </a:r>
            <a:r>
              <a:rPr lang="sv-SE" dirty="0"/>
              <a:t>Chardonnay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/>
              <a:t>Bonterra </a:t>
            </a:r>
            <a:r>
              <a:rPr lang="sv-SE" sz="1800" dirty="0" err="1"/>
              <a:t>Vineyards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Kalifornien, USA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13 %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5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16632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149 kr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C2E6989-665F-2407-FD37-8306868F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60" y="1226939"/>
            <a:ext cx="1420573" cy="517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2367"/>
      </p:ext>
    </p:extLst>
  </p:cSld>
  <p:clrMapOvr>
    <a:masterClrMapping/>
  </p:clrMapOvr>
</p:sld>
</file>

<file path=ppt/theme/theme1.xml><?xml version="1.0" encoding="utf-8"?>
<a:theme xmlns:a="http://schemas.openxmlformats.org/drawingml/2006/main" name="Munskänkarna grundmall">
  <a:themeElements>
    <a:clrScheme name="Munskänkarna_color">
      <a:dk1>
        <a:sysClr val="windowText" lastClr="000000"/>
      </a:dk1>
      <a:lt1>
        <a:sysClr val="window" lastClr="FFFFFF"/>
      </a:lt1>
      <a:dk2>
        <a:srgbClr val="000033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nskänkarna grundmall Rosa_Ny" id="{37434B1C-0A76-44C0-B160-749B7C75BBB3}" vid="{39B72BDA-EE4D-4ADC-AC5E-C78729A9ABE8}"/>
    </a:ext>
  </a:extLst>
</a:theme>
</file>

<file path=ppt/theme/theme2.xml><?xml version="1.0" encoding="utf-8"?>
<a:theme xmlns:a="http://schemas.openxmlformats.org/drawingml/2006/main" name="Office Theme">
  <a:themeElements>
    <a:clrScheme name="Munskänkarna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nskänkarna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17798c2e-8ec6-411a-92bf-42cada8c5360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Munskänkarna grundmall_ny_generell</Template>
  <TotalTime>14240</TotalTime>
  <Words>1693</Words>
  <Application>Microsoft Macintosh PowerPoint</Application>
  <PresentationFormat>Bredbild</PresentationFormat>
  <Paragraphs>209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Montserrat-Regular</vt:lpstr>
      <vt:lpstr>Munskänkarna grundmall</vt:lpstr>
      <vt:lpstr>[Sektion], [Datum]</vt:lpstr>
      <vt:lpstr>Petit Chablis</vt:lpstr>
      <vt:lpstr>Bourgogne Blanc</vt:lpstr>
      <vt:lpstr>Couvent des Jacobins Bourgogne Blanc</vt:lpstr>
      <vt:lpstr>Côtes du Jura Chardonnay</vt:lpstr>
      <vt:lpstr>L Chardonnay </vt:lpstr>
      <vt:lpstr>Bonterra Chardonnay</vt:lpstr>
    </vt:vector>
  </TitlesOfParts>
  <Company>SGIT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förklarande text, presentatör eller datum</dc:title>
  <dc:creator>Åsa Lindelöw</dc:creator>
  <cp:lastModifiedBy>Caroline Edgren</cp:lastModifiedBy>
  <cp:revision>24</cp:revision>
  <dcterms:created xsi:type="dcterms:W3CDTF">2020-12-03T19:07:33Z</dcterms:created>
  <dcterms:modified xsi:type="dcterms:W3CDTF">2023-05-17T06:26:05Z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