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1" r:id="rId5"/>
    <p:sldId id="274" r:id="rId6"/>
    <p:sldId id="278" r:id="rId7"/>
    <p:sldId id="273" r:id="rId8"/>
    <p:sldId id="277" r:id="rId9"/>
    <p:sldId id="276" r:id="rId10"/>
    <p:sldId id="275"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73165" autoAdjust="0"/>
  </p:normalViewPr>
  <p:slideViewPr>
    <p:cSldViewPr snapToGrid="0">
      <p:cViewPr varScale="1">
        <p:scale>
          <a:sx n="81" d="100"/>
          <a:sy n="81" d="100"/>
        </p:scale>
        <p:origin x="1728" y="176"/>
      </p:cViewPr>
      <p:guideLst/>
    </p:cSldViewPr>
  </p:slideViewPr>
  <p:notesTextViewPr>
    <p:cViewPr>
      <p:scale>
        <a:sx n="1" d="1"/>
        <a:sy n="1" d="1"/>
      </p:scale>
      <p:origin x="0" y="-2136"/>
    </p:cViewPr>
  </p:notesTextViewPr>
  <p:sorterViewPr>
    <p:cViewPr>
      <p:scale>
        <a:sx n="165" d="100"/>
        <a:sy n="165"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17/05/2023</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17/05/2023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unskankarna.se/sv/vinlocus/vinjournalen-2021-01-januari"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4</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Fruktig, nyanserad, mycket frisk smak med inslag av gula äpplen, mineral, färska örter, bivax och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Fruktig, nyanserad doft med inslag av gula äpplen, mineral, färska örter och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Druvorna kommer från olika premier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-lägen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Berdiot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Côte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Vaubarousse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Fourneaux</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Vaucoupin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Vosgros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Beauregard</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Côte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Jouan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Medelåldern på vinstockarna är 25 år.</a:t>
            </a:r>
          </a:p>
          <a:p>
            <a:r>
              <a:rPr lang="sv-SE" sz="1800" b="0" i="1" kern="100" dirty="0">
                <a:effectLst/>
                <a:latin typeface="Calibri" panose="020F0502020204030204" pitchFamily="34" charset="0"/>
                <a:ea typeface="Calibri" panose="020F0502020204030204" pitchFamily="34" charset="0"/>
                <a:cs typeface="Times New Roman" panose="02020603050405020304" pitchFamily="18" charset="0"/>
              </a:rPr>
              <a:t>Lagring</a:t>
            </a:r>
            <a:endParaRPr lang="sv-SE"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Vinet har lagrats på sin jästfällning, både i ståltank och på små fat.</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Tillverkning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Jäsning på ståltank.</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Chablisienne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är ett kooperativ som grundades 1923 och består av cirka 300 medlemmar som tillsammans äger cirka en fjärdedel av vinodlingarna i Chablis. Vingårdarna ligger spridda över hela regionen och man tillverkar både viner från grand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premier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-lägen samt generisk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chablis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petit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chablis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Kvinnan på etiketten symboliserar de kvinnor som la grunden för kooperativet samt tog hand om vinodlingarna under krigsåren. Vinmakare är Bertrand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Cherel</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u="none" strike="noStrike" kern="100" dirty="0">
                <a:effectLst/>
                <a:latin typeface="Calibri" panose="020F0502020204030204" pitchFamily="34" charset="0"/>
                <a:ea typeface="Calibri" panose="020F0502020204030204" pitchFamily="34" charset="0"/>
                <a:cs typeface="Times New Roman" panose="02020603050405020304" pitchFamily="18" charset="0"/>
                <a:hlinkClick r:id="rId3"/>
              </a:rPr>
              <a:t>Vinjournalen 2021 01 Januari</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Smått utvecklad doft med persika, äpple, torkade aprikoser, ek, mineral och lite smör och vanilj. Medelfyllig, torr, fruktig och utvecklad smak med komplexa aromer, bra kropp, fin syra med spänst, lätta fattanniner och fast slut. 13 %. </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Information</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En unik 1er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som är en blandning av vin från flera olika 1er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vingårdar;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Berdiot</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Côte</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Vaubarousse</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Fourneaux</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Vaucoupin</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Vosgros</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Beauregard</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och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Côte</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Jouan</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Karaktär</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Ung och fruktig med inslag av gröna äpplen, lime, snäckskal och mineral. Smaken är frisk med bra struktur och lång eftersmak.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Vinifiering</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Efter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avstjälkning</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pressas druvorna som därefter får jäsa på ståltankar.</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Lagring</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Vinet lagras totalt 12 månader på jästfällningen, både på tank och på franska ekfat.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4</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mycket frisk, fruktig smak med inslag av gröna äpplen, mineral, bivax, örter, päron och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fruktig doft med inslag av gröna äpplen, mineral, bivax, örter, päron och citrus.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Druvorna till detta vin kommer från premier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cru</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-läget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Montée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Tonnerre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Lagring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Vinet har lagrats 14 månader på stora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ekliggare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så kallade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foudre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Tillverkning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Jäsning med enbart naturligt förekommande jäststammar.</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Jean-Marc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Brocard</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började att köpa vinodlingar under 1970-talet och äger idag cirka 100 hektar. Gradvis så har Jean-Marc överlåtit verksamheten till sin son Julien. En del av produktionen odlar Julien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Brocard</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enligt biodynamiska principer, vilket bland annat innebär att man undviker användandet av syntetiskt framställda gödnings- och bekämpningsmedel.</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Vinjournalen 2019 10 Oktober</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Ung, återhållen doft med fint djup och toner av gula äpplen, persika, aprikos, smör, citronskal och mineral. Medelfyllig, torr, fint fruktig smak med god attack, nyansrikt mittparti med lagom stram syra, utmärkt längd och fast slut. Lagra gärna 6-10 år. 13 %.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Ursprungstypisk, torr, frisk och nyanserad med tydlig mineralitet, inslag av grönt äpple, citrus och örter. Lång och nyanserad eftersmak.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6</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mycket frisk smak med fatkaraktär, inslag av gula äpplen, valnötter, ananas, citron, kryddor och brynt smör.</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doft med fatkaraktär, inslag av gula äpplen, valnötter, brynt smör, ananas och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Druvorna kommer från kommunerna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Puligny-Montrachet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Meursault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Lagring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Två tredjedelar av vinet lagrades 8-10 månader med sin jästfällning på franska ekfat.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70 procent av musten jäste på ekfat och resten på ståltankar.</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Tillverkning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70 procent av musten jäste på ekfat och resten på ståltankar.</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Olivier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Leflaive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startade sin verksamhet 1984. Först som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négociant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alltså en producent som enbart köper druvor och viner för egen produktion, men sedan starten har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Leflaive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även köpt 12 hektar mark för egen odling. Vinmakare sedan 1988 är Frank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Grux</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Vinjournalen 2019 10 Oktober</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Purung fruktig doft med gult äpple, persika, aprikos, smör, ek, mineral och citrus i tonerna. Medelfyllig, torr, ung, fruktig smak med pigg attack, nyanserad mitt med behärskat stram syra, utmärkt längd och rent, fast slut med frukt, ek och mineral. 13 %</a:t>
            </a:r>
          </a:p>
          <a:p>
            <a:endParaRPr lang="sv-S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Importören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Ursprungstypisk, torr, frisk och fruktig, inslag av gula äpplen, gul stenfrukt, citrus, mineral, fat och rostade nötter. Lång och nyanserad avslutning.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7</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10</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Komplex, mycket frisk smak med rostad fatkaraktär, inslag av gula äpplen, brynt smör, ananas, vanilj, kardemumma, valnötter och citrus.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Komplex doft med rostad fatkaraktär, inslag av gula äpplen, brynt smör, kardemumma, valnötter, citrus och vanilj.</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Chassagne-Montrachet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ligger i södra delen av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Côte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 Beaune, Bourgogne.</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Lagring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Vinet har lagrats ett år på ekfat varav 25 procent var nya.</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Tillverkning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Långsam pressning följt av jäsning. Enbart naturligt förekommande jäststammar användes.</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Firman grundades 1880 av Joseph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Drouhin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är fortfarande ett familjeföretag. Huvudkontoret ligger i de historiska kvarteren i Beaune. Joseph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Drouhins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egna vingårdslägen drivs biodynamiskt sedan 1990. Vinmakare är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Véronique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Drouhin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som tillsammans med sina tre syskon utgör den fjärde generationen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Drouhin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företaget. Vinfirman är också verksam i Oregon, USA.</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 årgångar i fasta sortimentet mars 2022</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Öppen doft med persika, aprikos, gula äpplen, ek, vanilj, citrus och mineral. Medelfyllig, torr, god, fruktig smak med väl integrerad fatkaraktär, utmärkt längd, fin syra och gott slut med lätt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mineralsälta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Ett generöst och elegant vin, med en intensiv doft av blommor, brioche, mogen citron och rostade hasselnötter. Smaken är rik med fruktiga och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florala</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toner tillsammans med smörkola och mineral. Vinet fick jäsa med inhemsk jäst och den </a:t>
            </a:r>
            <a:r>
              <a:rPr lang="sv-SE"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malolaktiska</a:t>
            </a: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jäsningen skedde naturligt under våren efter skörd.</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Tillverkning:</a:t>
            </a:r>
            <a:b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sv-SE"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Duvorna plockas för hand och pressas därefter sakta. Juicen från den sista pressningen används inte i vinet. Endast naturlig jäst används vid jäsningen. Vinet ligger på ekfat under 12 månader där 25% av faten är ny fransk ek.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134568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8</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9</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fruktig smak med tydlig rostad fatkaraktär, inslag av gula päron, brynt smör, mango, kardemumma, ananas, apelsin, nötter och vanilj.</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Nyanserad, fruktig doft med tydlig rostad fatkaraktär, inslag av ananas, gula päron, brynt smör, mango, apelsin, kardemumma och vanilj.</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Carneros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AVA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american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viticultural</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area) ligger i de södra delarna av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Sonoma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Valley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Napa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Valley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i Kalifornien.</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Lagring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70 procent av vinet har lagrats åtta månader på franska ekfat och resterande 30 procent på ungerska ekfat om 228 liter. 38 procent av faten var nya och resten två till tre år gamla.</a:t>
            </a:r>
          </a:p>
          <a:p>
            <a:r>
              <a:rPr lang="sv-SE" sz="1800" i="1" kern="100" dirty="0">
                <a:effectLst/>
                <a:latin typeface="Calibri" panose="020F0502020204030204" pitchFamily="34" charset="0"/>
                <a:ea typeface="Calibri" panose="020F0502020204030204" pitchFamily="34" charset="0"/>
                <a:cs typeface="Times New Roman" panose="02020603050405020304" pitchFamily="18" charset="0"/>
              </a:rPr>
              <a:t>Tillverkning</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Druvorna pressades i hela klasar. Både alkoholjäsningen och den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malolaktiska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jäsningen skedde på ekfat.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Skörd</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Manuell skörd nattetid.</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Buena</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Vista grundades 1857 av greve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Agoston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Harazthy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från Ungern och är idag en del av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Boisset</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Family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Estates</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Vinmakare är Brian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Maloney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Vinjournalen 2021 03 Mars</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Öppen och utvecklad doft med persika, gula äpplen, torkad aprikos, smör, ek och vanilj. Medelfyllig, torr, fruktig och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ekig</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smak med god kropp, lätta tanniner, bra syra, riktigt fin längd och fast slut med värme.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dirty="0">
                <a:effectLst/>
                <a:latin typeface="Times New Roman" panose="02020603050405020304" pitchFamily="18" charset="0"/>
                <a:ea typeface="Times New Roman" panose="02020603050405020304" pitchFamily="18" charset="0"/>
              </a:rPr>
              <a:t>Importören</a:t>
            </a:r>
            <a:endParaRPr lang="sv-SE" sz="1800" dirty="0">
              <a:effectLst/>
              <a:latin typeface="Times New Roman" panose="02020603050405020304" pitchFamily="18" charset="0"/>
              <a:ea typeface="Times New Roman" panose="02020603050405020304" pitchFamily="18" charset="0"/>
            </a:endParaRPr>
          </a:p>
          <a:p>
            <a:r>
              <a:rPr lang="sv-SE" sz="1800" b="1" dirty="0" err="1">
                <a:effectLst/>
                <a:latin typeface="Times New Roman" panose="02020603050405020304" pitchFamily="18" charset="0"/>
                <a:ea typeface="Times New Roman" panose="02020603050405020304" pitchFamily="18" charset="0"/>
              </a:rPr>
              <a:t>Smakbeskrivning</a:t>
            </a:r>
            <a:r>
              <a:rPr lang="sv-SE" sz="1800" dirty="0">
                <a:effectLst/>
                <a:latin typeface="Times New Roman" panose="02020603050405020304" pitchFamily="18" charset="0"/>
                <a:ea typeface="Times New Roman" panose="02020603050405020304" pitchFamily="18" charset="0"/>
              </a:rPr>
              <a:t>: Nyanserad, fruktig smak med tydlig fatkaraktär, inslag av gula päron, ananas, nougat, mineral och brynt smör.</a:t>
            </a:r>
          </a:p>
          <a:p>
            <a:r>
              <a:rPr lang="sv-SE" sz="1800" b="1" dirty="0" err="1">
                <a:effectLst/>
                <a:latin typeface="Times New Roman" panose="02020603050405020304" pitchFamily="18" charset="0"/>
                <a:ea typeface="Times New Roman" panose="02020603050405020304" pitchFamily="18" charset="0"/>
              </a:rPr>
              <a:t>Vinifikation</a:t>
            </a:r>
            <a:r>
              <a:rPr lang="sv-SE" sz="1800" dirty="0">
                <a:effectLst/>
                <a:latin typeface="Times New Roman" panose="02020603050405020304" pitchFamily="18" charset="0"/>
                <a:ea typeface="Times New Roman" panose="02020603050405020304" pitchFamily="18" charset="0"/>
              </a:rPr>
              <a:t>: Efter skörden pressades druvorna i hela klasar. Både alkoholjäsningen och den </a:t>
            </a:r>
            <a:r>
              <a:rPr lang="sv-SE" sz="1800" dirty="0" err="1">
                <a:effectLst/>
                <a:latin typeface="Times New Roman" panose="02020603050405020304" pitchFamily="18" charset="0"/>
                <a:ea typeface="Times New Roman" panose="02020603050405020304" pitchFamily="18" charset="0"/>
              </a:rPr>
              <a:t>malolaktiska</a:t>
            </a:r>
            <a:r>
              <a:rPr lang="sv-SE" sz="1800" dirty="0">
                <a:effectLst/>
                <a:latin typeface="Times New Roman" panose="02020603050405020304" pitchFamily="18" charset="0"/>
                <a:ea typeface="Times New Roman" panose="02020603050405020304" pitchFamily="18" charset="0"/>
              </a:rPr>
              <a:t> jäsningen skedde på ekfat. Sedan lagrades vinet 8 månader i franska (70%) och ungerska (30%) 228 liters ekfat varav 38% var nya fat och resten 2-3 år gamla.</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Systemet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Sötma: 1</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Fyllighet: 7</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Syra: 9</a:t>
            </a:r>
          </a:p>
          <a:p>
            <a:endParaRPr lang="sv-SE"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Smak:</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Mycket fruktig smak med rostad fatkaraktär, inslag av gula äpplen, smör, ananas, vanilj, kryddor och grillad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Doft: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Mycket fruktig doft med rostad fatkaraktär, inslag av gula äpplen, brynt smör, torkad ananas, macadamianötter, vanilj och grillad citron.</a:t>
            </a: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Övrigt:</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Napa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Valley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ligger norr om San Francisco i Kalifornien.</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Black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Stallion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Estate</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Winery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ligger i distriktet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Oak</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Knoll, en appellation som är belägen i södra halvan av Napa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Valley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Egendomen omfattar 13 hektar och fungerade tidigare som center för hästranchen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Silverado</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Horseman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Det tog två år att bygga om centret till ett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vineri</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och 2007 stod Black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Stallion</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Winery</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färdigt. 2010 köptes egendomen av familjen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Indelicato</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800" b="1" kern="100" dirty="0" err="1">
                <a:effectLst/>
                <a:latin typeface="Calibri" panose="020F0502020204030204" pitchFamily="34" charset="0"/>
                <a:ea typeface="Calibri" panose="020F0502020204030204" pitchFamily="34" charset="0"/>
                <a:cs typeface="Times New Roman" panose="02020603050405020304" pitchFamily="18" charset="0"/>
              </a:rPr>
              <a:t>Vinlocus</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Provning: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Vinjournalen 2021 03 Mars</a:t>
            </a:r>
          </a:p>
          <a:p>
            <a:r>
              <a:rPr lang="sv-SE" sz="1800" b="0"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Bedömning: </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Utvecklad doft med rostad ek, gula äpplen, persika, aprikos, smör och vanilj. Medelfyllig, avrundad, fruktig smak med fatkaraktär, antydd strävhet, fin syra, mycket bra längd och påtagligt varm avslutning.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b="1" kern="100" dirty="0">
                <a:effectLst/>
                <a:latin typeface="Calibri" panose="020F0502020204030204" pitchFamily="34" charset="0"/>
                <a:ea typeface="Calibri" panose="020F0502020204030204" pitchFamily="34" charset="0"/>
                <a:cs typeface="Times New Roman" panose="02020603050405020304" pitchFamily="18" charset="0"/>
              </a:rPr>
              <a:t>Importören</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Karaktär:</a:t>
            </a:r>
            <a:b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Fylligt, friskt och fruktigt vin med rika inslag av melon, persika, äpple, päron, citrus och vanilj. Lång och härlig eftersmak som en klassisk Napa-Chardonnay.</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Om vinet:</a:t>
            </a:r>
            <a:b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Black </a:t>
            </a:r>
            <a:r>
              <a:rPr lang="sv-SE" sz="18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Stallion</a:t>
            </a: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sv-SE" sz="18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Estate</a:t>
            </a: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sv-SE" sz="18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Winery</a:t>
            </a: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ligger i distriktet </a:t>
            </a:r>
            <a:r>
              <a:rPr lang="sv-SE" sz="18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Oak</a:t>
            </a: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Knoll, en appellation som är belägen i södra delen av Napa </a:t>
            </a:r>
            <a:r>
              <a:rPr lang="sv-SE" sz="1800" kern="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Valley</a:t>
            </a:r>
            <a:r>
              <a:rPr lang="sv-SE" sz="1800"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och egendomen omfattar 13 hektar. Druvorna skördas relativt tidigt med fokus på att behålla druvornas frukt och fräscha syra. En del av vinet har jästs och lagrats i små fat av fransk ek under 6 månader.</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1967533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2023-05-17</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2023-05-17</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72630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545118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2023-05-17</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6" r:id="rId4"/>
    <p:sldLayoutId id="2147483659" r:id="rId5"/>
    <p:sldLayoutId id="2147483667" r:id="rId6"/>
    <p:sldLayoutId id="2147483671" r:id="rId7"/>
    <p:sldLayoutId id="2147483660" r:id="rId8"/>
    <p:sldLayoutId id="2147483668" r:id="rId9"/>
    <p:sldLayoutId id="2147483661" r:id="rId10"/>
    <p:sldLayoutId id="2147483669" r:id="rId11"/>
    <p:sldLayoutId id="2147483662" r:id="rId12"/>
    <p:sldLayoutId id="2147483670" r:id="rId13"/>
    <p:sldLayoutId id="2147483664" r:id="rId14"/>
    <p:sldLayoutId id="2147483665" r:id="rId15"/>
    <p:sldLayoutId id="2147483663" r:id="rId16"/>
    <p:sldLayoutId id="2147483654" r:id="rId17"/>
    <p:sldLayoutId id="214748365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[Sektion], [Datum]</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4" name="Bildobjekt 6" descr="En bild som visar text, enhet&#10;&#10;Automatiskt genererad beskrivning">
            <a:extLst>
              <a:ext uri="{FF2B5EF4-FFF2-40B4-BE49-F238E27FC236}">
                <a16:creationId xmlns:a16="http://schemas.microsoft.com/office/drawing/2014/main" id="{ED6CF78A-34BA-8B1B-868F-B0E5231C7C0F}"/>
              </a:ext>
            </a:extLst>
          </p:cNvPr>
          <p:cNvPicPr>
            <a:picLocks noChangeAspect="1"/>
          </p:cNvPicPr>
          <p:nvPr/>
        </p:nvPicPr>
        <p:blipFill>
          <a:blip r:embed="rId3"/>
          <a:stretch>
            <a:fillRect/>
          </a:stretch>
        </p:blipFill>
        <p:spPr>
          <a:xfrm>
            <a:off x="9399722" y="2149508"/>
            <a:ext cx="2484895" cy="2507321"/>
          </a:xfrm>
          <a:prstGeom prst="rect">
            <a:avLst/>
          </a:prstGeom>
        </p:spPr>
      </p:pic>
      <p:sp>
        <p:nvSpPr>
          <p:cNvPr id="10" name="Underrubrik 2">
            <a:extLst>
              <a:ext uri="{FF2B5EF4-FFF2-40B4-BE49-F238E27FC236}">
                <a16:creationId xmlns:a16="http://schemas.microsoft.com/office/drawing/2014/main" id="{1C52AA96-CCDB-8234-813B-B30313ADC197}"/>
              </a:ext>
            </a:extLst>
          </p:cNvPr>
          <p:cNvSpPr>
            <a:spLocks noGrp="1"/>
          </p:cNvSpPr>
          <p:nvPr>
            <p:ph type="subTitle" idx="1"/>
          </p:nvPr>
        </p:nvSpPr>
        <p:spPr>
          <a:xfrm>
            <a:off x="1078101" y="4838142"/>
            <a:ext cx="10112643" cy="634179"/>
          </a:xfrm>
        </p:spPr>
        <p:txBody>
          <a:bodyPr vert="horz" lIns="0" tIns="0" rIns="0" bIns="0" rtlCol="0" anchor="t">
            <a:noAutofit/>
          </a:bodyPr>
          <a:lstStyle/>
          <a:p>
            <a:r>
              <a:rPr lang="sv-SE" dirty="0">
                <a:latin typeface="Arial Narrow"/>
              </a:rPr>
              <a:t>Årets Bästa vin - Chardonnay över 200 kr</a:t>
            </a:r>
          </a:p>
          <a:p>
            <a:endParaRPr lang="sv-SE" dirty="0"/>
          </a:p>
        </p:txBody>
      </p:sp>
    </p:spTree>
    <p:extLst>
      <p:ext uri="{BB962C8B-B14F-4D97-AF65-F5344CB8AC3E}">
        <p14:creationId xmlns:p14="http://schemas.microsoft.com/office/powerpoint/2010/main" val="3971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7810894" cy="535531"/>
          </a:xfrm>
        </p:spPr>
        <p:txBody>
          <a:bodyPr/>
          <a:lstStyle/>
          <a:p>
            <a:r>
              <a:rPr lang="sv-SE" dirty="0"/>
              <a:t>Chablis Premier </a:t>
            </a:r>
            <a:r>
              <a:rPr lang="sv-SE" dirty="0" err="1"/>
              <a:t>Cru</a:t>
            </a:r>
            <a:r>
              <a:rPr lang="sv-SE" dirty="0"/>
              <a:t> Grande </a:t>
            </a:r>
            <a:r>
              <a:rPr lang="sv-SE" dirty="0" err="1"/>
              <a:t>Cuvée</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La </a:t>
            </a:r>
            <a:r>
              <a:rPr lang="sv-SE" sz="1800" dirty="0" err="1"/>
              <a:t>Chablisienne</a:t>
            </a:r>
            <a:endParaRPr lang="sv-SE" sz="1800" dirty="0"/>
          </a:p>
          <a:p>
            <a:pPr marL="0" indent="0">
              <a:buNone/>
            </a:pPr>
            <a:r>
              <a:rPr lang="sv-SE" sz="1800" b="1" dirty="0"/>
              <a:t>Årgång: </a:t>
            </a:r>
            <a:r>
              <a:rPr lang="sv-SE" sz="1800" dirty="0"/>
              <a:t>2018</a:t>
            </a:r>
          </a:p>
          <a:p>
            <a:pPr marL="0" indent="0">
              <a:buNone/>
            </a:pPr>
            <a:r>
              <a:rPr lang="sv-SE" sz="1800" b="1" dirty="0"/>
              <a:t>Ursprung: </a:t>
            </a:r>
            <a:r>
              <a:rPr lang="sv-SE" sz="1800" dirty="0"/>
              <a:t>Chablis Premier </a:t>
            </a:r>
            <a:r>
              <a:rPr lang="sv-SE" sz="1800" dirty="0" err="1"/>
              <a:t>Cru</a:t>
            </a:r>
            <a:r>
              <a:rPr lang="sv-SE" sz="1800" dirty="0"/>
              <a:t>, Chablis, Bourgogne, Frankrike</a:t>
            </a:r>
            <a:endParaRPr lang="sv-SE" sz="1800" b="1" dirty="0"/>
          </a:p>
          <a:p>
            <a:pPr marL="0" indent="0">
              <a:buNone/>
            </a:pPr>
            <a:r>
              <a:rPr lang="sv-SE" sz="1800" b="1" dirty="0"/>
              <a:t>Alkohol: </a:t>
            </a:r>
            <a:r>
              <a:rPr lang="sv-SE" sz="1800" dirty="0"/>
              <a:t>13 %</a:t>
            </a:r>
          </a:p>
          <a:p>
            <a:pPr marL="0" indent="0">
              <a:buNone/>
            </a:pPr>
            <a:r>
              <a:rPr lang="sv-SE" sz="1800" b="1" dirty="0"/>
              <a:t>Sockerhalt: </a:t>
            </a:r>
            <a:r>
              <a:rPr lang="sv-SE" sz="1800" dirty="0"/>
              <a:t>Mindre än 3 gr/l</a:t>
            </a:r>
          </a:p>
          <a:p>
            <a:pPr marL="0" indent="0">
              <a:buNone/>
            </a:pPr>
            <a:r>
              <a:rPr lang="sv-SE" sz="1800" b="1" dirty="0"/>
              <a:t>Nr: </a:t>
            </a:r>
            <a:r>
              <a:rPr lang="sv-SE" sz="1800" dirty="0"/>
              <a:t>6237</a:t>
            </a:r>
          </a:p>
          <a:p>
            <a:pPr marL="0" indent="0">
              <a:buNone/>
            </a:pPr>
            <a:r>
              <a:rPr lang="sv-SE" sz="1800" b="1" dirty="0"/>
              <a:t>Pris: </a:t>
            </a:r>
            <a:r>
              <a:rPr lang="sv-SE" sz="1800" dirty="0"/>
              <a:t>279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7" name="Bildobjekt 6">
            <a:extLst>
              <a:ext uri="{FF2B5EF4-FFF2-40B4-BE49-F238E27FC236}">
                <a16:creationId xmlns:a16="http://schemas.microsoft.com/office/drawing/2014/main" id="{6FCCEAA5-FE99-896E-B7F0-D6186D1E7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97" y="1541012"/>
            <a:ext cx="1372016" cy="5035299"/>
          </a:xfrm>
          <a:prstGeom prst="rect">
            <a:avLst/>
          </a:prstGeom>
        </p:spPr>
      </p:pic>
    </p:spTree>
    <p:extLst>
      <p:ext uri="{BB962C8B-B14F-4D97-AF65-F5344CB8AC3E}">
        <p14:creationId xmlns:p14="http://schemas.microsoft.com/office/powerpoint/2010/main" val="35927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9303866" cy="535531"/>
          </a:xfrm>
        </p:spPr>
        <p:txBody>
          <a:bodyPr/>
          <a:lstStyle/>
          <a:p>
            <a:r>
              <a:rPr lang="sv-SE" dirty="0"/>
              <a:t>Chablis Premier </a:t>
            </a:r>
            <a:r>
              <a:rPr lang="sv-SE" dirty="0" err="1"/>
              <a:t>Cru</a:t>
            </a:r>
            <a:r>
              <a:rPr lang="sv-SE" dirty="0"/>
              <a:t> </a:t>
            </a:r>
            <a:r>
              <a:rPr lang="sv-SE" dirty="0" err="1"/>
              <a:t>Montée</a:t>
            </a:r>
            <a:r>
              <a:rPr lang="sv-SE" dirty="0"/>
              <a:t> de </a:t>
            </a:r>
            <a:r>
              <a:rPr lang="sv-SE" dirty="0" err="1"/>
              <a:t>Tonnerre</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6419849" y="2626861"/>
            <a:ext cx="5093277" cy="3432507"/>
          </a:xfrm>
        </p:spPr>
        <p:txBody>
          <a:bodyPr/>
          <a:lstStyle/>
          <a:p>
            <a:pPr marL="0" indent="0">
              <a:buNone/>
            </a:pPr>
            <a:r>
              <a:rPr lang="sv-SE" sz="1800" b="1" dirty="0"/>
              <a:t>Producent: </a:t>
            </a:r>
            <a:r>
              <a:rPr lang="sv-SE" sz="1800" dirty="0"/>
              <a:t>J M </a:t>
            </a:r>
            <a:r>
              <a:rPr lang="sv-SE" sz="1800" dirty="0" err="1"/>
              <a:t>Brocard</a:t>
            </a:r>
            <a:endParaRPr lang="sv-SE" sz="1800" dirty="0"/>
          </a:p>
          <a:p>
            <a:pPr marL="0" indent="0">
              <a:buNone/>
            </a:pPr>
            <a:r>
              <a:rPr lang="sv-SE" sz="1800" b="1" dirty="0"/>
              <a:t>Årgång: </a:t>
            </a:r>
            <a:r>
              <a:rPr lang="sv-SE" sz="1800" dirty="0"/>
              <a:t>2020</a:t>
            </a:r>
          </a:p>
          <a:p>
            <a:pPr marL="0" indent="0">
              <a:buNone/>
            </a:pPr>
            <a:r>
              <a:rPr lang="sv-SE" sz="1800" b="1" dirty="0"/>
              <a:t>Ursprung: </a:t>
            </a:r>
            <a:r>
              <a:rPr lang="sv-SE" sz="1800" dirty="0"/>
              <a:t>Chablis</a:t>
            </a:r>
            <a:r>
              <a:rPr lang="sv-SE" sz="1800" b="1" dirty="0"/>
              <a:t> </a:t>
            </a:r>
            <a:r>
              <a:rPr lang="sv-SE" sz="1800" dirty="0"/>
              <a:t>Premier </a:t>
            </a:r>
            <a:r>
              <a:rPr lang="sv-SE" sz="1800" dirty="0" err="1"/>
              <a:t>Cru</a:t>
            </a:r>
            <a:r>
              <a:rPr lang="sv-SE" sz="1800" dirty="0"/>
              <a:t>, Chablis, Bourgogne, Frankrike</a:t>
            </a:r>
          </a:p>
          <a:p>
            <a:pPr marL="0" indent="0">
              <a:buNone/>
            </a:pPr>
            <a:r>
              <a:rPr lang="sv-SE" sz="1800" b="1" dirty="0"/>
              <a:t>Alkohol: </a:t>
            </a:r>
            <a:r>
              <a:rPr lang="sv-SE" sz="1800" dirty="0"/>
              <a:t>13 %</a:t>
            </a:r>
          </a:p>
          <a:p>
            <a:pPr marL="0" indent="0">
              <a:buNone/>
            </a:pPr>
            <a:r>
              <a:rPr lang="sv-SE" sz="1800" b="1" dirty="0"/>
              <a:t>Sockerhalt: </a:t>
            </a:r>
            <a:r>
              <a:rPr lang="sv-SE" sz="1800" dirty="0"/>
              <a:t>Mindre än 3 gr/l</a:t>
            </a:r>
          </a:p>
          <a:p>
            <a:pPr marL="0" indent="0">
              <a:buNone/>
            </a:pPr>
            <a:r>
              <a:rPr lang="sv-SE" sz="1800" b="1" dirty="0"/>
              <a:t>Nr: </a:t>
            </a:r>
            <a:r>
              <a:rPr lang="sv-SE" sz="1800" dirty="0"/>
              <a:t>5587</a:t>
            </a:r>
          </a:p>
          <a:p>
            <a:pPr marL="0" indent="0">
              <a:buNone/>
            </a:pPr>
            <a:r>
              <a:rPr lang="sv-SE" sz="1800" b="1" dirty="0"/>
              <a:t>Pris: </a:t>
            </a:r>
            <a:r>
              <a:rPr lang="sv-SE" sz="1800" dirty="0"/>
              <a:t>419</a:t>
            </a:r>
            <a:r>
              <a:rPr lang="sv-SE" sz="1800" b="1" dirty="0"/>
              <a:t> </a:t>
            </a:r>
            <a:r>
              <a:rPr lang="sv-SE" sz="1800" dirty="0"/>
              <a:t>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10" name="Bildobjekt 9">
            <a:extLst>
              <a:ext uri="{FF2B5EF4-FFF2-40B4-BE49-F238E27FC236}">
                <a16:creationId xmlns:a16="http://schemas.microsoft.com/office/drawing/2014/main" id="{4DA1BBE3-DABC-EA07-2073-E16F8E96F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4" y="281689"/>
            <a:ext cx="2933700" cy="5867400"/>
          </a:xfrm>
          <a:prstGeom prst="rect">
            <a:avLst/>
          </a:prstGeom>
        </p:spPr>
      </p:pic>
    </p:spTree>
    <p:extLst>
      <p:ext uri="{BB962C8B-B14F-4D97-AF65-F5344CB8AC3E}">
        <p14:creationId xmlns:p14="http://schemas.microsoft.com/office/powerpoint/2010/main" val="4116652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1" y="281689"/>
            <a:ext cx="5492951" cy="535531"/>
          </a:xfrm>
        </p:spPr>
        <p:txBody>
          <a:bodyPr/>
          <a:lstStyle/>
          <a:p>
            <a:r>
              <a:rPr lang="sv-SE" dirty="0"/>
              <a:t>Bourgogne Les </a:t>
            </a:r>
            <a:r>
              <a:rPr lang="sv-SE" dirty="0" err="1"/>
              <a:t>Sétilles</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Olivier </a:t>
            </a:r>
            <a:r>
              <a:rPr lang="sv-SE" sz="1800" dirty="0" err="1"/>
              <a:t>Leflaive</a:t>
            </a:r>
            <a:endParaRPr lang="sv-SE" sz="1800" dirty="0"/>
          </a:p>
          <a:p>
            <a:pPr marL="0" indent="0">
              <a:buNone/>
            </a:pPr>
            <a:r>
              <a:rPr lang="sv-SE" sz="1800" b="1" dirty="0"/>
              <a:t>Årgång: </a:t>
            </a:r>
            <a:r>
              <a:rPr lang="sv-SE" sz="1800" dirty="0"/>
              <a:t>2020</a:t>
            </a:r>
          </a:p>
          <a:p>
            <a:pPr marL="0" indent="0">
              <a:buNone/>
            </a:pPr>
            <a:r>
              <a:rPr lang="sv-SE" sz="1800" b="1" dirty="0"/>
              <a:t>Ursprung: </a:t>
            </a:r>
            <a:r>
              <a:rPr lang="sv-SE" sz="1800" dirty="0"/>
              <a:t>Bourgogne, Frankrike</a:t>
            </a:r>
          </a:p>
          <a:p>
            <a:pPr marL="0" indent="0">
              <a:buNone/>
            </a:pPr>
            <a:r>
              <a:rPr lang="sv-SE" sz="1800" b="1" dirty="0"/>
              <a:t>Alkohol: </a:t>
            </a:r>
            <a:r>
              <a:rPr lang="sv-SE" sz="1800" dirty="0"/>
              <a:t>13 %</a:t>
            </a:r>
          </a:p>
          <a:p>
            <a:pPr marL="0" indent="0">
              <a:buNone/>
            </a:pPr>
            <a:r>
              <a:rPr lang="sv-SE" sz="1800" b="1" dirty="0"/>
              <a:t>Sockerhalt: </a:t>
            </a:r>
            <a:r>
              <a:rPr lang="sv-SE" sz="1800" dirty="0"/>
              <a:t>Mindre än 3 gr/l</a:t>
            </a:r>
          </a:p>
          <a:p>
            <a:pPr marL="0" indent="0">
              <a:buNone/>
            </a:pPr>
            <a:r>
              <a:rPr lang="sv-SE" sz="1800" b="1" dirty="0"/>
              <a:t>Nr: </a:t>
            </a:r>
            <a:r>
              <a:rPr lang="sv-SE" sz="1800" dirty="0"/>
              <a:t>5657</a:t>
            </a:r>
          </a:p>
          <a:p>
            <a:pPr marL="0" indent="0">
              <a:buNone/>
            </a:pPr>
            <a:r>
              <a:rPr lang="sv-SE" sz="1800" b="1" dirty="0"/>
              <a:t>Pris: </a:t>
            </a:r>
            <a:r>
              <a:rPr lang="sv-SE" sz="1800" dirty="0"/>
              <a:t>299 kr</a:t>
            </a:r>
          </a:p>
          <a:p>
            <a:pPr marL="0" indent="0">
              <a:buNone/>
            </a:pPr>
            <a:endParaRPr lang="sv-SE" sz="1800" dirty="0"/>
          </a:p>
        </p:txBody>
      </p:sp>
      <p:pic>
        <p:nvPicPr>
          <p:cNvPr id="6" name="Bildobjekt 5">
            <a:extLst>
              <a:ext uri="{FF2B5EF4-FFF2-40B4-BE49-F238E27FC236}">
                <a16:creationId xmlns:a16="http://schemas.microsoft.com/office/drawing/2014/main" id="{7A4ED011-485F-1F61-0029-A7301F983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58" y="798285"/>
            <a:ext cx="2861128" cy="5722255"/>
          </a:xfrm>
          <a:prstGeom prst="rect">
            <a:avLst/>
          </a:prstGeom>
        </p:spPr>
      </p:pic>
    </p:spTree>
    <p:extLst>
      <p:ext uri="{BB962C8B-B14F-4D97-AF65-F5344CB8AC3E}">
        <p14:creationId xmlns:p14="http://schemas.microsoft.com/office/powerpoint/2010/main" val="297646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5483333" cy="535531"/>
          </a:xfrm>
        </p:spPr>
        <p:txBody>
          <a:bodyPr/>
          <a:lstStyle/>
          <a:p>
            <a:r>
              <a:rPr lang="sv-SE" dirty="0" err="1"/>
              <a:t>Chassagne-Montrachet</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6419850" y="2626861"/>
            <a:ext cx="5132070" cy="3432507"/>
          </a:xfrm>
        </p:spPr>
        <p:txBody>
          <a:bodyPr/>
          <a:lstStyle/>
          <a:p>
            <a:pPr marL="0" indent="0">
              <a:buNone/>
            </a:pPr>
            <a:r>
              <a:rPr lang="sv-SE" sz="1800" b="1" dirty="0"/>
              <a:t>Producent: </a:t>
            </a:r>
            <a:r>
              <a:rPr lang="sv-SE" sz="1800" dirty="0"/>
              <a:t>Joseph </a:t>
            </a:r>
            <a:r>
              <a:rPr lang="sv-SE" sz="1800" dirty="0" err="1"/>
              <a:t>Drouhin</a:t>
            </a:r>
            <a:endParaRPr lang="sv-SE" sz="1800" dirty="0"/>
          </a:p>
          <a:p>
            <a:pPr marL="0" indent="0">
              <a:buNone/>
            </a:pPr>
            <a:r>
              <a:rPr lang="sv-SE" sz="1800" b="1" dirty="0"/>
              <a:t>Årgång: </a:t>
            </a:r>
            <a:r>
              <a:rPr lang="sv-SE" sz="1800" dirty="0"/>
              <a:t>2020</a:t>
            </a:r>
            <a:r>
              <a:rPr lang="sv-SE" sz="1800" b="1" dirty="0"/>
              <a:t> </a:t>
            </a:r>
          </a:p>
          <a:p>
            <a:pPr marL="0" indent="0">
              <a:buNone/>
            </a:pPr>
            <a:r>
              <a:rPr lang="sv-SE" sz="1800" b="1" dirty="0"/>
              <a:t>Ursprung: </a:t>
            </a:r>
            <a:r>
              <a:rPr lang="sv-SE" sz="1800" dirty="0" err="1"/>
              <a:t>Chassagne-Montrachet</a:t>
            </a:r>
            <a:r>
              <a:rPr lang="sv-SE" sz="1800" dirty="0"/>
              <a:t>, </a:t>
            </a:r>
            <a:r>
              <a:rPr lang="sv-SE" sz="1800" dirty="0" err="1"/>
              <a:t>Côte</a:t>
            </a:r>
            <a:r>
              <a:rPr lang="sv-SE" sz="1800" dirty="0"/>
              <a:t> de Beaune, Bourgogne, Frankrike</a:t>
            </a:r>
          </a:p>
          <a:p>
            <a:pPr marL="0" indent="0">
              <a:buNone/>
            </a:pPr>
            <a:r>
              <a:rPr lang="sv-SE" sz="1800" b="1" dirty="0"/>
              <a:t>Alkohol: </a:t>
            </a:r>
            <a:r>
              <a:rPr lang="sv-SE" sz="1800" dirty="0"/>
              <a:t>13,5 %</a:t>
            </a:r>
          </a:p>
          <a:p>
            <a:pPr marL="0" indent="0">
              <a:buNone/>
            </a:pPr>
            <a:r>
              <a:rPr lang="sv-SE" sz="1800" b="1" dirty="0"/>
              <a:t>Sockerhalt: </a:t>
            </a:r>
            <a:r>
              <a:rPr lang="sv-SE" sz="1800" dirty="0"/>
              <a:t>Mindre än 3 gr/l</a:t>
            </a:r>
          </a:p>
          <a:p>
            <a:pPr marL="0" indent="0">
              <a:buNone/>
            </a:pPr>
            <a:r>
              <a:rPr lang="sv-SE" sz="1800" b="1" dirty="0"/>
              <a:t>Nr: </a:t>
            </a:r>
            <a:r>
              <a:rPr lang="sv-SE" sz="1800" dirty="0"/>
              <a:t>5648</a:t>
            </a:r>
          </a:p>
          <a:p>
            <a:pPr marL="0" indent="0">
              <a:buNone/>
            </a:pPr>
            <a:r>
              <a:rPr lang="sv-SE" sz="1800" b="1" dirty="0"/>
              <a:t>Pris: </a:t>
            </a:r>
            <a:r>
              <a:rPr lang="sv-SE" sz="1800" dirty="0"/>
              <a:t>629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12" name="Bildobjekt 11">
            <a:extLst>
              <a:ext uri="{FF2B5EF4-FFF2-40B4-BE49-F238E27FC236}">
                <a16:creationId xmlns:a16="http://schemas.microsoft.com/office/drawing/2014/main" id="{DD069EC1-426C-0CD0-F900-6A8B7057C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098" y="1098908"/>
            <a:ext cx="1439830" cy="5375367"/>
          </a:xfrm>
          <a:prstGeom prst="rect">
            <a:avLst/>
          </a:prstGeom>
        </p:spPr>
      </p:pic>
    </p:spTree>
    <p:extLst>
      <p:ext uri="{BB962C8B-B14F-4D97-AF65-F5344CB8AC3E}">
        <p14:creationId xmlns:p14="http://schemas.microsoft.com/office/powerpoint/2010/main" val="376341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7857573" cy="535531"/>
          </a:xfrm>
        </p:spPr>
        <p:txBody>
          <a:bodyPr/>
          <a:lstStyle/>
          <a:p>
            <a:r>
              <a:rPr lang="sv-SE" dirty="0" err="1"/>
              <a:t>Buena</a:t>
            </a:r>
            <a:r>
              <a:rPr lang="sv-SE" dirty="0"/>
              <a:t> Vista </a:t>
            </a:r>
            <a:r>
              <a:rPr lang="sv-SE" dirty="0" err="1"/>
              <a:t>Carneros</a:t>
            </a:r>
            <a:r>
              <a:rPr lang="sv-SE" dirty="0"/>
              <a:t> chardonnay</a:t>
            </a:r>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err="1"/>
              <a:t>Buena</a:t>
            </a:r>
            <a:r>
              <a:rPr lang="sv-SE" sz="1800" dirty="0"/>
              <a:t> Vista </a:t>
            </a:r>
            <a:r>
              <a:rPr lang="sv-SE" sz="1800" dirty="0" err="1"/>
              <a:t>Winery</a:t>
            </a:r>
            <a:endParaRPr lang="sv-SE" sz="1800" dirty="0"/>
          </a:p>
          <a:p>
            <a:pPr marL="0" indent="0">
              <a:buNone/>
            </a:pPr>
            <a:r>
              <a:rPr lang="sv-SE" sz="1800" b="1" dirty="0"/>
              <a:t>Årgång: </a:t>
            </a:r>
            <a:r>
              <a:rPr lang="sv-SE" sz="1800" dirty="0"/>
              <a:t>2019</a:t>
            </a:r>
          </a:p>
          <a:p>
            <a:pPr marL="0" indent="0">
              <a:buNone/>
            </a:pPr>
            <a:r>
              <a:rPr lang="sv-SE" sz="1800" b="1" dirty="0"/>
              <a:t>Ursprung: </a:t>
            </a:r>
            <a:r>
              <a:rPr lang="sv-SE" sz="1800" dirty="0"/>
              <a:t>Los </a:t>
            </a:r>
            <a:r>
              <a:rPr lang="sv-SE" sz="1800" dirty="0" err="1"/>
              <a:t>Carneros</a:t>
            </a:r>
            <a:r>
              <a:rPr lang="sv-SE" sz="1800" dirty="0"/>
              <a:t>, North Coast, Kalifornien, USA</a:t>
            </a:r>
          </a:p>
          <a:p>
            <a:pPr marL="0" indent="0">
              <a:buNone/>
            </a:pPr>
            <a:r>
              <a:rPr lang="sv-SE" sz="1800" b="1" dirty="0"/>
              <a:t>Alkohol: </a:t>
            </a:r>
            <a:r>
              <a:rPr lang="sv-SE" sz="1800" dirty="0"/>
              <a:t>14,5 %</a:t>
            </a:r>
          </a:p>
          <a:p>
            <a:pPr marL="0" indent="0">
              <a:buNone/>
            </a:pPr>
            <a:r>
              <a:rPr lang="sv-SE" sz="1800" b="1" dirty="0"/>
              <a:t>Sockerhalt: </a:t>
            </a:r>
            <a:r>
              <a:rPr lang="sv-SE" sz="1800" dirty="0"/>
              <a:t>Mindre än 3 gr/l</a:t>
            </a:r>
          </a:p>
          <a:p>
            <a:pPr marL="0" indent="0">
              <a:buNone/>
            </a:pPr>
            <a:r>
              <a:rPr lang="sv-SE" sz="1800" b="1" dirty="0"/>
              <a:t>Nr: </a:t>
            </a:r>
            <a:r>
              <a:rPr lang="sv-SE" sz="1800" dirty="0"/>
              <a:t>6240</a:t>
            </a:r>
          </a:p>
          <a:p>
            <a:pPr marL="0" indent="0">
              <a:buNone/>
            </a:pPr>
            <a:r>
              <a:rPr lang="sv-SE" sz="1800" b="1" dirty="0"/>
              <a:t>Pris: </a:t>
            </a:r>
            <a:r>
              <a:rPr lang="sv-SE" sz="1800" dirty="0"/>
              <a:t>229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9" name="Bildobjekt 8">
            <a:extLst>
              <a:ext uri="{FF2B5EF4-FFF2-40B4-BE49-F238E27FC236}">
                <a16:creationId xmlns:a16="http://schemas.microsoft.com/office/drawing/2014/main" id="{0DE7B3FC-D59C-6AF3-6297-6556F1219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96" y="1098908"/>
            <a:ext cx="1480139" cy="5387707"/>
          </a:xfrm>
          <a:prstGeom prst="rect">
            <a:avLst/>
          </a:prstGeom>
        </p:spPr>
      </p:pic>
    </p:spTree>
    <p:extLst>
      <p:ext uri="{BB962C8B-B14F-4D97-AF65-F5344CB8AC3E}">
        <p14:creationId xmlns:p14="http://schemas.microsoft.com/office/powerpoint/2010/main" val="36466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6314137" cy="535531"/>
          </a:xfrm>
        </p:spPr>
        <p:txBody>
          <a:bodyPr/>
          <a:lstStyle/>
          <a:p>
            <a:r>
              <a:rPr lang="sv-SE" dirty="0"/>
              <a:t>Black </a:t>
            </a:r>
            <a:r>
              <a:rPr lang="sv-SE" dirty="0" err="1"/>
              <a:t>Stallion</a:t>
            </a:r>
            <a:r>
              <a:rPr lang="sv-SE" dirty="0"/>
              <a:t> Napa </a:t>
            </a:r>
            <a:r>
              <a:rPr lang="sv-SE" dirty="0" err="1"/>
              <a:t>Valley</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Black </a:t>
            </a:r>
            <a:r>
              <a:rPr lang="sv-SE" sz="1800" dirty="0" err="1"/>
              <a:t>Stallion</a:t>
            </a:r>
            <a:r>
              <a:rPr lang="sv-SE" sz="1800" dirty="0"/>
              <a:t> </a:t>
            </a:r>
            <a:r>
              <a:rPr lang="sv-SE" sz="1800" dirty="0" err="1"/>
              <a:t>Estate</a:t>
            </a:r>
            <a:r>
              <a:rPr lang="sv-SE" sz="1800" dirty="0"/>
              <a:t> </a:t>
            </a:r>
            <a:r>
              <a:rPr lang="sv-SE" sz="1800" dirty="0" err="1"/>
              <a:t>Winery</a:t>
            </a:r>
            <a:endParaRPr lang="sv-SE" sz="1800" dirty="0"/>
          </a:p>
          <a:p>
            <a:pPr marL="0" indent="0">
              <a:buNone/>
            </a:pPr>
            <a:r>
              <a:rPr lang="sv-SE" sz="1800" b="1" dirty="0"/>
              <a:t>Årgång: </a:t>
            </a:r>
            <a:r>
              <a:rPr lang="sv-SE" sz="1800" dirty="0"/>
              <a:t>2020</a:t>
            </a:r>
          </a:p>
          <a:p>
            <a:pPr marL="0" indent="0">
              <a:buNone/>
            </a:pPr>
            <a:r>
              <a:rPr lang="sv-SE" sz="1800" b="1" dirty="0"/>
              <a:t>Ursprung: </a:t>
            </a:r>
            <a:r>
              <a:rPr lang="sv-SE" sz="1800" dirty="0"/>
              <a:t>Napa </a:t>
            </a:r>
            <a:r>
              <a:rPr lang="sv-SE" sz="1800" dirty="0" err="1"/>
              <a:t>Valley</a:t>
            </a:r>
            <a:r>
              <a:rPr lang="sv-SE" sz="1800" dirty="0"/>
              <a:t>, Kalifornien, USA</a:t>
            </a:r>
          </a:p>
          <a:p>
            <a:pPr marL="0" indent="0">
              <a:buNone/>
            </a:pPr>
            <a:r>
              <a:rPr lang="sv-SE" sz="1800" b="1" dirty="0"/>
              <a:t>Alkohol: </a:t>
            </a:r>
            <a:r>
              <a:rPr lang="sv-SE" sz="1800" dirty="0"/>
              <a:t>14,5 %</a:t>
            </a:r>
          </a:p>
          <a:p>
            <a:pPr marL="0" indent="0">
              <a:buNone/>
            </a:pPr>
            <a:r>
              <a:rPr lang="sv-SE" sz="1800" b="1" dirty="0"/>
              <a:t>Sockerhalt: </a:t>
            </a:r>
            <a:r>
              <a:rPr lang="sv-SE" sz="1800" dirty="0"/>
              <a:t>Mindre än 3 gr/l</a:t>
            </a:r>
          </a:p>
          <a:p>
            <a:pPr marL="0" indent="0">
              <a:buNone/>
            </a:pPr>
            <a:r>
              <a:rPr lang="sv-SE" sz="1800" b="1" dirty="0"/>
              <a:t>Nr: </a:t>
            </a:r>
            <a:r>
              <a:rPr lang="sv-SE" sz="1800" dirty="0"/>
              <a:t>75360</a:t>
            </a:r>
          </a:p>
          <a:p>
            <a:pPr marL="0" indent="0">
              <a:buNone/>
            </a:pPr>
            <a:r>
              <a:rPr lang="sv-SE" sz="1800" b="1" dirty="0"/>
              <a:t>Pris: </a:t>
            </a:r>
            <a:r>
              <a:rPr lang="sv-SE" sz="1800" dirty="0"/>
              <a:t>239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8" name="Bildobjekt 7">
            <a:extLst>
              <a:ext uri="{FF2B5EF4-FFF2-40B4-BE49-F238E27FC236}">
                <a16:creationId xmlns:a16="http://schemas.microsoft.com/office/drawing/2014/main" id="{4C54BCBD-E22B-9587-47A2-212F99BA3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14" y="1098908"/>
            <a:ext cx="1564499" cy="5303653"/>
          </a:xfrm>
          <a:prstGeom prst="rect">
            <a:avLst/>
          </a:prstGeom>
        </p:spPr>
      </p:pic>
    </p:spTree>
    <p:extLst>
      <p:ext uri="{BB962C8B-B14F-4D97-AF65-F5344CB8AC3E}">
        <p14:creationId xmlns:p14="http://schemas.microsoft.com/office/powerpoint/2010/main" val="2016089573"/>
      </p:ext>
    </p:extLst>
  </p:cSld>
  <p:clrMapOvr>
    <a:masterClrMapping/>
  </p:clrMapOvr>
</p:sld>
</file>

<file path=ppt/theme/theme1.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17798c2e-8ec6-411a-92bf-42cada8c5360"/>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Munskänkarna grundmall_ny_generell</Template>
  <TotalTime>20089</TotalTime>
  <Words>1999</Words>
  <Application>Microsoft Macintosh PowerPoint</Application>
  <PresentationFormat>Bredbild</PresentationFormat>
  <Paragraphs>213</Paragraphs>
  <Slides>7</Slides>
  <Notes>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Arial Narrow</vt:lpstr>
      <vt:lpstr>Calibri</vt:lpstr>
      <vt:lpstr>Times New Roman</vt:lpstr>
      <vt:lpstr>Munskänkarna grundmall</vt:lpstr>
      <vt:lpstr>[Sektion], [Datum]</vt:lpstr>
      <vt:lpstr>Chablis Premier Cru Grande Cuvée</vt:lpstr>
      <vt:lpstr>Chablis Premier Cru Montée de Tonnerre</vt:lpstr>
      <vt:lpstr>Bourgogne Les Sétilles</vt:lpstr>
      <vt:lpstr>Chassagne-Montrachet</vt:lpstr>
      <vt:lpstr>Buena Vista Carneros chardonnay</vt:lpstr>
      <vt:lpstr>Black Stallion Napa Valley</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Caroline Edgren</cp:lastModifiedBy>
  <cp:revision>20</cp:revision>
  <dcterms:created xsi:type="dcterms:W3CDTF">2020-12-03T19:07:33Z</dcterms:created>
  <dcterms:modified xsi:type="dcterms:W3CDTF">2023-05-17T06:25:12Z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