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2"/>
  </p:notesMasterIdLst>
  <p:handoutMasterIdLst>
    <p:handoutMasterId r:id="rId13"/>
  </p:handoutMasterIdLst>
  <p:sldIdLst>
    <p:sldId id="280" r:id="rId5"/>
    <p:sldId id="274" r:id="rId6"/>
    <p:sldId id="273" r:id="rId7"/>
    <p:sldId id="275" r:id="rId8"/>
    <p:sldId id="278" r:id="rId9"/>
    <p:sldId id="276" r:id="rId10"/>
    <p:sldId id="281" r:id="rId1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27A607-4F19-2233-A63B-8157CBC7E780}" v="68" dt="2024-05-31T10:17:19.331"/>
    <p1510:client id="{FF5AB322-7591-5CD1-4DF5-999FF29690BF}" v="18" dt="2024-05-31T09:45:43.73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94472" autoAdjust="0"/>
  </p:normalViewPr>
  <p:slideViewPr>
    <p:cSldViewPr snapToGrid="0">
      <p:cViewPr varScale="1">
        <p:scale>
          <a:sx n="145" d="100"/>
          <a:sy n="145" d="100"/>
        </p:scale>
        <p:origin x="102" y="12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1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Werner" userId="S::ann.werner@munskankarna.se::a5eb2762-0c68-45b1-8024-8a37a1d0cc6f" providerId="AD" clId="Web-{FF5AB322-7591-5CD1-4DF5-999FF29690BF}"/>
    <pc:docChg chg="modSld">
      <pc:chgData name="Ann Werner" userId="S::ann.werner@munskankarna.se::a5eb2762-0c68-45b1-8024-8a37a1d0cc6f" providerId="AD" clId="Web-{FF5AB322-7591-5CD1-4DF5-999FF29690BF}" dt="2024-05-31T09:45:43.732" v="13" actId="1076"/>
      <pc:docMkLst>
        <pc:docMk/>
      </pc:docMkLst>
      <pc:sldChg chg="addSp delSp modSp">
        <pc:chgData name="Ann Werner" userId="S::ann.werner@munskankarna.se::a5eb2762-0c68-45b1-8024-8a37a1d0cc6f" providerId="AD" clId="Web-{FF5AB322-7591-5CD1-4DF5-999FF29690BF}" dt="2024-05-31T09:45:43.732" v="13" actId="1076"/>
        <pc:sldMkLst>
          <pc:docMk/>
          <pc:sldMk cId="3646220799" sldId="280"/>
        </pc:sldMkLst>
        <pc:spChg chg="mod">
          <ac:chgData name="Ann Werner" userId="S::ann.werner@munskankarna.se::a5eb2762-0c68-45b1-8024-8a37a1d0cc6f" providerId="AD" clId="Web-{FF5AB322-7591-5CD1-4DF5-999FF29690BF}" dt="2024-05-31T09:45:43.732" v="13" actId="1076"/>
          <ac:spMkLst>
            <pc:docMk/>
            <pc:sldMk cId="3646220799" sldId="280"/>
            <ac:spMk id="4" creationId="{8607E5E4-EF40-C7D9-9CDF-857C1E943497}"/>
          </ac:spMkLst>
        </pc:spChg>
        <pc:picChg chg="add del mod">
          <ac:chgData name="Ann Werner" userId="S::ann.werner@munskankarna.se::a5eb2762-0c68-45b1-8024-8a37a1d0cc6f" providerId="AD" clId="Web-{FF5AB322-7591-5CD1-4DF5-999FF29690BF}" dt="2024-05-31T09:43:05.632" v="1"/>
          <ac:picMkLst>
            <pc:docMk/>
            <pc:sldMk cId="3646220799" sldId="280"/>
            <ac:picMk id="2" creationId="{B427E5D7-A939-25D2-FB0C-D6630E0F04BD}"/>
          </ac:picMkLst>
        </pc:picChg>
        <pc:picChg chg="add mod">
          <ac:chgData name="Ann Werner" userId="S::ann.werner@munskankarna.se::a5eb2762-0c68-45b1-8024-8a37a1d0cc6f" providerId="AD" clId="Web-{FF5AB322-7591-5CD1-4DF5-999FF29690BF}" dt="2024-05-31T09:43:59.322" v="12" actId="1076"/>
          <ac:picMkLst>
            <pc:docMk/>
            <pc:sldMk cId="3646220799" sldId="280"/>
            <ac:picMk id="3" creationId="{04F925B6-60A0-6F46-B230-5925023796B5}"/>
          </ac:picMkLst>
        </pc:picChg>
      </pc:sldChg>
    </pc:docChg>
  </pc:docChgLst>
  <pc:docChgLst>
    <pc:chgData name="Ann Werner" userId="S::ann.werner@munskankarna.se::a5eb2762-0c68-45b1-8024-8a37a1d0cc6f" providerId="AD" clId="Web-{3527A607-4F19-2233-A63B-8157CBC7E780}"/>
    <pc:docChg chg="addSld delSld modSld">
      <pc:chgData name="Ann Werner" userId="S::ann.werner@munskankarna.se::a5eb2762-0c68-45b1-8024-8a37a1d0cc6f" providerId="AD" clId="Web-{3527A607-4F19-2233-A63B-8157CBC7E780}" dt="2024-05-31T10:17:19.331" v="114"/>
      <pc:docMkLst>
        <pc:docMk/>
      </pc:docMkLst>
      <pc:sldChg chg="addSp modSp mod setBg">
        <pc:chgData name="Ann Werner" userId="S::ann.werner@munskankarna.se::a5eb2762-0c68-45b1-8024-8a37a1d0cc6f" providerId="AD" clId="Web-{3527A607-4F19-2233-A63B-8157CBC7E780}" dt="2024-05-31T10:04:46.473" v="22" actId="1076"/>
        <pc:sldMkLst>
          <pc:docMk/>
          <pc:sldMk cId="2976462367" sldId="273"/>
        </pc:sldMkLst>
        <pc:spChg chg="mod">
          <ac:chgData name="Ann Werner" userId="S::ann.werner@munskankarna.se::a5eb2762-0c68-45b1-8024-8a37a1d0cc6f" providerId="AD" clId="Web-{3527A607-4F19-2233-A63B-8157CBC7E780}" dt="2024-05-31T10:04:43.317" v="21"/>
          <ac:spMkLst>
            <pc:docMk/>
            <pc:sldMk cId="2976462367" sldId="273"/>
            <ac:spMk id="2" creationId="{00E98EF6-1C56-4198-813B-A2DE591965BA}"/>
          </ac:spMkLst>
        </pc:spChg>
        <pc:spChg chg="mod">
          <ac:chgData name="Ann Werner" userId="S::ann.werner@munskankarna.se::a5eb2762-0c68-45b1-8024-8a37a1d0cc6f" providerId="AD" clId="Web-{3527A607-4F19-2233-A63B-8157CBC7E780}" dt="2024-05-31T10:04:43.317" v="21"/>
          <ac:spMkLst>
            <pc:docMk/>
            <pc:sldMk cId="2976462367" sldId="273"/>
            <ac:spMk id="4" creationId="{336D5EF7-E56F-4729-B601-B2C2368B94CA}"/>
          </ac:spMkLst>
        </pc:spChg>
        <pc:spChg chg="ord">
          <ac:chgData name="Ann Werner" userId="S::ann.werner@munskankarna.se::a5eb2762-0c68-45b1-8024-8a37a1d0cc6f" providerId="AD" clId="Web-{3527A607-4F19-2233-A63B-8157CBC7E780}" dt="2024-05-31T10:04:43.317" v="21"/>
          <ac:spMkLst>
            <pc:docMk/>
            <pc:sldMk cId="2976462367" sldId="273"/>
            <ac:spMk id="11" creationId="{801FB976-073A-CF4B-B9FF-B10C1E3AE3E1}"/>
          </ac:spMkLst>
        </pc:spChg>
        <pc:spChg chg="add">
          <ac:chgData name="Ann Werner" userId="S::ann.werner@munskankarna.se::a5eb2762-0c68-45b1-8024-8a37a1d0cc6f" providerId="AD" clId="Web-{3527A607-4F19-2233-A63B-8157CBC7E780}" dt="2024-05-31T10:04:43.317" v="21"/>
          <ac:spMkLst>
            <pc:docMk/>
            <pc:sldMk cId="2976462367" sldId="273"/>
            <ac:spMk id="1031" creationId="{12609869-9E80-471B-A487-A53288E0E791}"/>
          </ac:spMkLst>
        </pc:spChg>
        <pc:spChg chg="add">
          <ac:chgData name="Ann Werner" userId="S::ann.werner@munskankarna.se::a5eb2762-0c68-45b1-8024-8a37a1d0cc6f" providerId="AD" clId="Web-{3527A607-4F19-2233-A63B-8157CBC7E780}" dt="2024-05-31T10:04:43.317" v="21"/>
          <ac:spMkLst>
            <pc:docMk/>
            <pc:sldMk cId="2976462367" sldId="273"/>
            <ac:spMk id="1033" creationId="{7004738A-9D34-43E8-97D2-CA0EED4F8BE0}"/>
          </ac:spMkLst>
        </pc:spChg>
        <pc:spChg chg="add">
          <ac:chgData name="Ann Werner" userId="S::ann.werner@munskankarna.se::a5eb2762-0c68-45b1-8024-8a37a1d0cc6f" providerId="AD" clId="Web-{3527A607-4F19-2233-A63B-8157CBC7E780}" dt="2024-05-31T10:04:43.317" v="21"/>
          <ac:spMkLst>
            <pc:docMk/>
            <pc:sldMk cId="2976462367" sldId="273"/>
            <ac:spMk id="1035" creationId="{B8B8D07F-F13E-443E-BA68-2D26672D76B9}"/>
          </ac:spMkLst>
        </pc:spChg>
        <pc:spChg chg="add">
          <ac:chgData name="Ann Werner" userId="S::ann.werner@munskankarna.se::a5eb2762-0c68-45b1-8024-8a37a1d0cc6f" providerId="AD" clId="Web-{3527A607-4F19-2233-A63B-8157CBC7E780}" dt="2024-05-31T10:04:43.317" v="21"/>
          <ac:spMkLst>
            <pc:docMk/>
            <pc:sldMk cId="2976462367" sldId="273"/>
            <ac:spMk id="1037" creationId="{2813A4FA-24A5-41ED-A534-3807D1B2F344}"/>
          </ac:spMkLst>
        </pc:spChg>
        <pc:spChg chg="add">
          <ac:chgData name="Ann Werner" userId="S::ann.werner@munskankarna.se::a5eb2762-0c68-45b1-8024-8a37a1d0cc6f" providerId="AD" clId="Web-{3527A607-4F19-2233-A63B-8157CBC7E780}" dt="2024-05-31T10:04:43.317" v="21"/>
          <ac:spMkLst>
            <pc:docMk/>
            <pc:sldMk cId="2976462367" sldId="273"/>
            <ac:spMk id="1039" creationId="{C3944F27-CA70-4E84-A51A-E6BF89558979}"/>
          </ac:spMkLst>
        </pc:spChg>
        <pc:picChg chg="mod">
          <ac:chgData name="Ann Werner" userId="S::ann.werner@munskankarna.se::a5eb2762-0c68-45b1-8024-8a37a1d0cc6f" providerId="AD" clId="Web-{3527A607-4F19-2233-A63B-8157CBC7E780}" dt="2024-05-31T10:04:46.473" v="22" actId="1076"/>
          <ac:picMkLst>
            <pc:docMk/>
            <pc:sldMk cId="2976462367" sldId="273"/>
            <ac:picMk id="1026" creationId="{0DC56C5C-D1B3-1BCD-9963-466DD588C2AA}"/>
          </ac:picMkLst>
        </pc:picChg>
      </pc:sldChg>
      <pc:sldChg chg="addSp modSp mod setBg">
        <pc:chgData name="Ann Werner" userId="S::ann.werner@munskankarna.se::a5eb2762-0c68-45b1-8024-8a37a1d0cc6f" providerId="AD" clId="Web-{3527A607-4F19-2233-A63B-8157CBC7E780}" dt="2024-05-31T10:04:38.411" v="20" actId="1076"/>
        <pc:sldMkLst>
          <pc:docMk/>
          <pc:sldMk cId="359273882" sldId="274"/>
        </pc:sldMkLst>
        <pc:spChg chg="mod">
          <ac:chgData name="Ann Werner" userId="S::ann.werner@munskankarna.se::a5eb2762-0c68-45b1-8024-8a37a1d0cc6f" providerId="AD" clId="Web-{3527A607-4F19-2233-A63B-8157CBC7E780}" dt="2024-05-31T10:04:34.614" v="19"/>
          <ac:spMkLst>
            <pc:docMk/>
            <pc:sldMk cId="359273882" sldId="274"/>
            <ac:spMk id="2" creationId="{00E98EF6-1C56-4198-813B-A2DE591965BA}"/>
          </ac:spMkLst>
        </pc:spChg>
        <pc:spChg chg="mod">
          <ac:chgData name="Ann Werner" userId="S::ann.werner@munskankarna.se::a5eb2762-0c68-45b1-8024-8a37a1d0cc6f" providerId="AD" clId="Web-{3527A607-4F19-2233-A63B-8157CBC7E780}" dt="2024-05-31T10:04:34.614" v="19"/>
          <ac:spMkLst>
            <pc:docMk/>
            <pc:sldMk cId="359273882" sldId="274"/>
            <ac:spMk id="4" creationId="{336D5EF7-E56F-4729-B601-B2C2368B94CA}"/>
          </ac:spMkLst>
        </pc:spChg>
        <pc:spChg chg="add">
          <ac:chgData name="Ann Werner" userId="S::ann.werner@munskankarna.se::a5eb2762-0c68-45b1-8024-8a37a1d0cc6f" providerId="AD" clId="Web-{3527A607-4F19-2233-A63B-8157CBC7E780}" dt="2024-05-31T10:04:34.614" v="19"/>
          <ac:spMkLst>
            <pc:docMk/>
            <pc:sldMk cId="359273882" sldId="274"/>
            <ac:spMk id="2055" creationId="{12609869-9E80-471B-A487-A53288E0E791}"/>
          </ac:spMkLst>
        </pc:spChg>
        <pc:spChg chg="add">
          <ac:chgData name="Ann Werner" userId="S::ann.werner@munskankarna.se::a5eb2762-0c68-45b1-8024-8a37a1d0cc6f" providerId="AD" clId="Web-{3527A607-4F19-2233-A63B-8157CBC7E780}" dt="2024-05-31T10:04:34.614" v="19"/>
          <ac:spMkLst>
            <pc:docMk/>
            <pc:sldMk cId="359273882" sldId="274"/>
            <ac:spMk id="2057" creationId="{7004738A-9D34-43E8-97D2-CA0EED4F8BE0}"/>
          </ac:spMkLst>
        </pc:spChg>
        <pc:spChg chg="add">
          <ac:chgData name="Ann Werner" userId="S::ann.werner@munskankarna.se::a5eb2762-0c68-45b1-8024-8a37a1d0cc6f" providerId="AD" clId="Web-{3527A607-4F19-2233-A63B-8157CBC7E780}" dt="2024-05-31T10:04:34.614" v="19"/>
          <ac:spMkLst>
            <pc:docMk/>
            <pc:sldMk cId="359273882" sldId="274"/>
            <ac:spMk id="2059" creationId="{B8B8D07F-F13E-443E-BA68-2D26672D76B9}"/>
          </ac:spMkLst>
        </pc:spChg>
        <pc:spChg chg="add">
          <ac:chgData name="Ann Werner" userId="S::ann.werner@munskankarna.se::a5eb2762-0c68-45b1-8024-8a37a1d0cc6f" providerId="AD" clId="Web-{3527A607-4F19-2233-A63B-8157CBC7E780}" dt="2024-05-31T10:04:34.614" v="19"/>
          <ac:spMkLst>
            <pc:docMk/>
            <pc:sldMk cId="359273882" sldId="274"/>
            <ac:spMk id="2061" creationId="{2813A4FA-24A5-41ED-A534-3807D1B2F344}"/>
          </ac:spMkLst>
        </pc:spChg>
        <pc:spChg chg="add">
          <ac:chgData name="Ann Werner" userId="S::ann.werner@munskankarna.se::a5eb2762-0c68-45b1-8024-8a37a1d0cc6f" providerId="AD" clId="Web-{3527A607-4F19-2233-A63B-8157CBC7E780}" dt="2024-05-31T10:04:34.614" v="19"/>
          <ac:spMkLst>
            <pc:docMk/>
            <pc:sldMk cId="359273882" sldId="274"/>
            <ac:spMk id="2063" creationId="{C3944F27-CA70-4E84-A51A-E6BF89558979}"/>
          </ac:spMkLst>
        </pc:spChg>
        <pc:picChg chg="mod ord">
          <ac:chgData name="Ann Werner" userId="S::ann.werner@munskankarna.se::a5eb2762-0c68-45b1-8024-8a37a1d0cc6f" providerId="AD" clId="Web-{3527A607-4F19-2233-A63B-8157CBC7E780}" dt="2024-05-31T10:04:38.411" v="20" actId="1076"/>
          <ac:picMkLst>
            <pc:docMk/>
            <pc:sldMk cId="359273882" sldId="274"/>
            <ac:picMk id="2050" creationId="{86E4AE5A-47F2-CD1A-13D0-C5F50597E475}"/>
          </ac:picMkLst>
        </pc:picChg>
      </pc:sldChg>
      <pc:sldChg chg="addSp modSp mod setBg">
        <pc:chgData name="Ann Werner" userId="S::ann.werner@munskankarna.se::a5eb2762-0c68-45b1-8024-8a37a1d0cc6f" providerId="AD" clId="Web-{3527A607-4F19-2233-A63B-8157CBC7E780}" dt="2024-05-31T10:04:55.958" v="24" actId="1076"/>
        <pc:sldMkLst>
          <pc:docMk/>
          <pc:sldMk cId="2016089573" sldId="275"/>
        </pc:sldMkLst>
        <pc:spChg chg="mod">
          <ac:chgData name="Ann Werner" userId="S::ann.werner@munskankarna.se::a5eb2762-0c68-45b1-8024-8a37a1d0cc6f" providerId="AD" clId="Web-{3527A607-4F19-2233-A63B-8157CBC7E780}" dt="2024-05-31T10:04:53.005" v="23"/>
          <ac:spMkLst>
            <pc:docMk/>
            <pc:sldMk cId="2016089573" sldId="275"/>
            <ac:spMk id="2" creationId="{00E98EF6-1C56-4198-813B-A2DE591965BA}"/>
          </ac:spMkLst>
        </pc:spChg>
        <pc:spChg chg="mod">
          <ac:chgData name="Ann Werner" userId="S::ann.werner@munskankarna.se::a5eb2762-0c68-45b1-8024-8a37a1d0cc6f" providerId="AD" clId="Web-{3527A607-4F19-2233-A63B-8157CBC7E780}" dt="2024-05-31T10:04:53.005" v="23"/>
          <ac:spMkLst>
            <pc:docMk/>
            <pc:sldMk cId="2016089573" sldId="275"/>
            <ac:spMk id="4" creationId="{336D5EF7-E56F-4729-B601-B2C2368B94CA}"/>
          </ac:spMkLst>
        </pc:spChg>
        <pc:spChg chg="add">
          <ac:chgData name="Ann Werner" userId="S::ann.werner@munskankarna.se::a5eb2762-0c68-45b1-8024-8a37a1d0cc6f" providerId="AD" clId="Web-{3527A607-4F19-2233-A63B-8157CBC7E780}" dt="2024-05-31T10:04:53.005" v="23"/>
          <ac:spMkLst>
            <pc:docMk/>
            <pc:sldMk cId="2016089573" sldId="275"/>
            <ac:spMk id="3079" creationId="{12609869-9E80-471B-A487-A53288E0E791}"/>
          </ac:spMkLst>
        </pc:spChg>
        <pc:spChg chg="add">
          <ac:chgData name="Ann Werner" userId="S::ann.werner@munskankarna.se::a5eb2762-0c68-45b1-8024-8a37a1d0cc6f" providerId="AD" clId="Web-{3527A607-4F19-2233-A63B-8157CBC7E780}" dt="2024-05-31T10:04:53.005" v="23"/>
          <ac:spMkLst>
            <pc:docMk/>
            <pc:sldMk cId="2016089573" sldId="275"/>
            <ac:spMk id="3081" creationId="{7004738A-9D34-43E8-97D2-CA0EED4F8BE0}"/>
          </ac:spMkLst>
        </pc:spChg>
        <pc:spChg chg="add">
          <ac:chgData name="Ann Werner" userId="S::ann.werner@munskankarna.se::a5eb2762-0c68-45b1-8024-8a37a1d0cc6f" providerId="AD" clId="Web-{3527A607-4F19-2233-A63B-8157CBC7E780}" dt="2024-05-31T10:04:53.005" v="23"/>
          <ac:spMkLst>
            <pc:docMk/>
            <pc:sldMk cId="2016089573" sldId="275"/>
            <ac:spMk id="3083" creationId="{B8B8D07F-F13E-443E-BA68-2D26672D76B9}"/>
          </ac:spMkLst>
        </pc:spChg>
        <pc:spChg chg="add">
          <ac:chgData name="Ann Werner" userId="S::ann.werner@munskankarna.se::a5eb2762-0c68-45b1-8024-8a37a1d0cc6f" providerId="AD" clId="Web-{3527A607-4F19-2233-A63B-8157CBC7E780}" dt="2024-05-31T10:04:53.005" v="23"/>
          <ac:spMkLst>
            <pc:docMk/>
            <pc:sldMk cId="2016089573" sldId="275"/>
            <ac:spMk id="3085" creationId="{2813A4FA-24A5-41ED-A534-3807D1B2F344}"/>
          </ac:spMkLst>
        </pc:spChg>
        <pc:spChg chg="add">
          <ac:chgData name="Ann Werner" userId="S::ann.werner@munskankarna.se::a5eb2762-0c68-45b1-8024-8a37a1d0cc6f" providerId="AD" clId="Web-{3527A607-4F19-2233-A63B-8157CBC7E780}" dt="2024-05-31T10:04:53.005" v="23"/>
          <ac:spMkLst>
            <pc:docMk/>
            <pc:sldMk cId="2016089573" sldId="275"/>
            <ac:spMk id="3087" creationId="{C3944F27-CA70-4E84-A51A-E6BF89558979}"/>
          </ac:spMkLst>
        </pc:spChg>
        <pc:picChg chg="mod ord">
          <ac:chgData name="Ann Werner" userId="S::ann.werner@munskankarna.se::a5eb2762-0c68-45b1-8024-8a37a1d0cc6f" providerId="AD" clId="Web-{3527A607-4F19-2233-A63B-8157CBC7E780}" dt="2024-05-31T10:04:55.958" v="24" actId="1076"/>
          <ac:picMkLst>
            <pc:docMk/>
            <pc:sldMk cId="2016089573" sldId="275"/>
            <ac:picMk id="3074" creationId="{C5702032-7009-C5C8-50ED-50AC1024138E}"/>
          </ac:picMkLst>
        </pc:picChg>
      </pc:sldChg>
      <pc:sldChg chg="addSp modSp mod setBg">
        <pc:chgData name="Ann Werner" userId="S::ann.werner@munskankarna.se::a5eb2762-0c68-45b1-8024-8a37a1d0cc6f" providerId="AD" clId="Web-{3527A607-4F19-2233-A63B-8157CBC7E780}" dt="2024-05-31T10:05:28.381" v="40" actId="20577"/>
        <pc:sldMkLst>
          <pc:docMk/>
          <pc:sldMk cId="3646617227" sldId="276"/>
        </pc:sldMkLst>
        <pc:spChg chg="mod">
          <ac:chgData name="Ann Werner" userId="S::ann.werner@munskankarna.se::a5eb2762-0c68-45b1-8024-8a37a1d0cc6f" providerId="AD" clId="Web-{3527A607-4F19-2233-A63B-8157CBC7E780}" dt="2024-05-31T10:05:13.146" v="27"/>
          <ac:spMkLst>
            <pc:docMk/>
            <pc:sldMk cId="3646617227" sldId="276"/>
            <ac:spMk id="2" creationId="{00E98EF6-1C56-4198-813B-A2DE591965BA}"/>
          </ac:spMkLst>
        </pc:spChg>
        <pc:spChg chg="mod">
          <ac:chgData name="Ann Werner" userId="S::ann.werner@munskankarna.se::a5eb2762-0c68-45b1-8024-8a37a1d0cc6f" providerId="AD" clId="Web-{3527A607-4F19-2233-A63B-8157CBC7E780}" dt="2024-05-31T10:05:28.381" v="40" actId="20577"/>
          <ac:spMkLst>
            <pc:docMk/>
            <pc:sldMk cId="3646617227" sldId="276"/>
            <ac:spMk id="4" creationId="{336D5EF7-E56F-4729-B601-B2C2368B94CA}"/>
          </ac:spMkLst>
        </pc:spChg>
        <pc:spChg chg="ord">
          <ac:chgData name="Ann Werner" userId="S::ann.werner@munskankarna.se::a5eb2762-0c68-45b1-8024-8a37a1d0cc6f" providerId="AD" clId="Web-{3527A607-4F19-2233-A63B-8157CBC7E780}" dt="2024-05-31T10:05:13.146" v="27"/>
          <ac:spMkLst>
            <pc:docMk/>
            <pc:sldMk cId="3646617227" sldId="276"/>
            <ac:spMk id="11" creationId="{801FB976-073A-CF4B-B9FF-B10C1E3AE3E1}"/>
          </ac:spMkLst>
        </pc:spChg>
        <pc:spChg chg="add">
          <ac:chgData name="Ann Werner" userId="S::ann.werner@munskankarna.se::a5eb2762-0c68-45b1-8024-8a37a1d0cc6f" providerId="AD" clId="Web-{3527A607-4F19-2233-A63B-8157CBC7E780}" dt="2024-05-31T10:05:13.146" v="27"/>
          <ac:spMkLst>
            <pc:docMk/>
            <pc:sldMk cId="3646617227" sldId="276"/>
            <ac:spMk id="4103" creationId="{12609869-9E80-471B-A487-A53288E0E791}"/>
          </ac:spMkLst>
        </pc:spChg>
        <pc:spChg chg="add">
          <ac:chgData name="Ann Werner" userId="S::ann.werner@munskankarna.se::a5eb2762-0c68-45b1-8024-8a37a1d0cc6f" providerId="AD" clId="Web-{3527A607-4F19-2233-A63B-8157CBC7E780}" dt="2024-05-31T10:05:13.146" v="27"/>
          <ac:spMkLst>
            <pc:docMk/>
            <pc:sldMk cId="3646617227" sldId="276"/>
            <ac:spMk id="4105" creationId="{7004738A-9D34-43E8-97D2-CA0EED4F8BE0}"/>
          </ac:spMkLst>
        </pc:spChg>
        <pc:spChg chg="add">
          <ac:chgData name="Ann Werner" userId="S::ann.werner@munskankarna.se::a5eb2762-0c68-45b1-8024-8a37a1d0cc6f" providerId="AD" clId="Web-{3527A607-4F19-2233-A63B-8157CBC7E780}" dt="2024-05-31T10:05:13.146" v="27"/>
          <ac:spMkLst>
            <pc:docMk/>
            <pc:sldMk cId="3646617227" sldId="276"/>
            <ac:spMk id="4107" creationId="{B8B8D07F-F13E-443E-BA68-2D26672D76B9}"/>
          </ac:spMkLst>
        </pc:spChg>
        <pc:spChg chg="add">
          <ac:chgData name="Ann Werner" userId="S::ann.werner@munskankarna.se::a5eb2762-0c68-45b1-8024-8a37a1d0cc6f" providerId="AD" clId="Web-{3527A607-4F19-2233-A63B-8157CBC7E780}" dt="2024-05-31T10:05:13.146" v="27"/>
          <ac:spMkLst>
            <pc:docMk/>
            <pc:sldMk cId="3646617227" sldId="276"/>
            <ac:spMk id="4109" creationId="{2813A4FA-24A5-41ED-A534-3807D1B2F344}"/>
          </ac:spMkLst>
        </pc:spChg>
        <pc:spChg chg="add">
          <ac:chgData name="Ann Werner" userId="S::ann.werner@munskankarna.se::a5eb2762-0c68-45b1-8024-8a37a1d0cc6f" providerId="AD" clId="Web-{3527A607-4F19-2233-A63B-8157CBC7E780}" dt="2024-05-31T10:05:13.146" v="27"/>
          <ac:spMkLst>
            <pc:docMk/>
            <pc:sldMk cId="3646617227" sldId="276"/>
            <ac:spMk id="4111" creationId="{C3944F27-CA70-4E84-A51A-E6BF89558979}"/>
          </ac:spMkLst>
        </pc:spChg>
        <pc:picChg chg="mod ord">
          <ac:chgData name="Ann Werner" userId="S::ann.werner@munskankarna.se::a5eb2762-0c68-45b1-8024-8a37a1d0cc6f" providerId="AD" clId="Web-{3527A607-4F19-2233-A63B-8157CBC7E780}" dt="2024-05-31T10:05:16.772" v="28" actId="1076"/>
          <ac:picMkLst>
            <pc:docMk/>
            <pc:sldMk cId="3646617227" sldId="276"/>
            <ac:picMk id="4098" creationId="{E0AC24C7-BB09-E165-3DB4-81E32E11C560}"/>
          </ac:picMkLst>
        </pc:picChg>
      </pc:sldChg>
      <pc:sldChg chg="addSp delSp modSp del modNotes">
        <pc:chgData name="Ann Werner" userId="S::ann.werner@munskankarna.se::a5eb2762-0c68-45b1-8024-8a37a1d0cc6f" providerId="AD" clId="Web-{3527A607-4F19-2233-A63B-8157CBC7E780}" dt="2024-05-31T10:17:19.331" v="114"/>
        <pc:sldMkLst>
          <pc:docMk/>
          <pc:sldMk cId="3763418930" sldId="277"/>
        </pc:sldMkLst>
        <pc:spChg chg="del">
          <ac:chgData name="Ann Werner" userId="S::ann.werner@munskankarna.se::a5eb2762-0c68-45b1-8024-8a37a1d0cc6f" providerId="AD" clId="Web-{3527A607-4F19-2233-A63B-8157CBC7E780}" dt="2024-05-31T10:09:16.578" v="49"/>
          <ac:spMkLst>
            <pc:docMk/>
            <pc:sldMk cId="3763418930" sldId="277"/>
            <ac:spMk id="2" creationId="{00E98EF6-1C56-4198-813B-A2DE591965BA}"/>
          </ac:spMkLst>
        </pc:spChg>
        <pc:spChg chg="del">
          <ac:chgData name="Ann Werner" userId="S::ann.werner@munskankarna.se::a5eb2762-0c68-45b1-8024-8a37a1d0cc6f" providerId="AD" clId="Web-{3527A607-4F19-2233-A63B-8157CBC7E780}" dt="2024-05-31T10:09:54.939" v="56"/>
          <ac:spMkLst>
            <pc:docMk/>
            <pc:sldMk cId="3763418930" sldId="277"/>
            <ac:spMk id="4" creationId="{336D5EF7-E56F-4729-B601-B2C2368B94CA}"/>
          </ac:spMkLst>
        </pc:spChg>
        <pc:spChg chg="add mod">
          <ac:chgData name="Ann Werner" userId="S::ann.werner@munskankarna.se::a5eb2762-0c68-45b1-8024-8a37a1d0cc6f" providerId="AD" clId="Web-{3527A607-4F19-2233-A63B-8157CBC7E780}" dt="2024-05-31T10:09:16.578" v="49"/>
          <ac:spMkLst>
            <pc:docMk/>
            <pc:sldMk cId="3763418930" sldId="277"/>
            <ac:spMk id="10" creationId="{8DC8A4D6-E07C-3D56-EB2F-CE025A192B2A}"/>
          </ac:spMkLst>
        </pc:spChg>
        <pc:spChg chg="add mod">
          <ac:chgData name="Ann Werner" userId="S::ann.werner@munskankarna.se::a5eb2762-0c68-45b1-8024-8a37a1d0cc6f" providerId="AD" clId="Web-{3527A607-4F19-2233-A63B-8157CBC7E780}" dt="2024-05-31T10:09:54.939" v="56"/>
          <ac:spMkLst>
            <pc:docMk/>
            <pc:sldMk cId="3763418930" sldId="277"/>
            <ac:spMk id="14" creationId="{9E1C2A76-0897-6FF4-A0CB-DDC1D6E66CC5}"/>
          </ac:spMkLst>
        </pc:spChg>
        <pc:picChg chg="del">
          <ac:chgData name="Ann Werner" userId="S::ann.werner@munskankarna.se::a5eb2762-0c68-45b1-8024-8a37a1d0cc6f" providerId="AD" clId="Web-{3527A607-4F19-2233-A63B-8157CBC7E780}" dt="2024-05-31T10:08:47.452" v="43"/>
          <ac:picMkLst>
            <pc:docMk/>
            <pc:sldMk cId="3763418930" sldId="277"/>
            <ac:picMk id="1026" creationId="{64780266-BB74-13F6-B171-5BAE9B757150}"/>
          </ac:picMkLst>
        </pc:picChg>
      </pc:sldChg>
      <pc:sldChg chg="addSp modSp mod setBg">
        <pc:chgData name="Ann Werner" userId="S::ann.werner@munskankarna.se::a5eb2762-0c68-45b1-8024-8a37a1d0cc6f" providerId="AD" clId="Web-{3527A607-4F19-2233-A63B-8157CBC7E780}" dt="2024-05-31T10:05:08.990" v="26" actId="1076"/>
        <pc:sldMkLst>
          <pc:docMk/>
          <pc:sldMk cId="4116652742" sldId="278"/>
        </pc:sldMkLst>
        <pc:spChg chg="mod">
          <ac:chgData name="Ann Werner" userId="S::ann.werner@munskankarna.se::a5eb2762-0c68-45b1-8024-8a37a1d0cc6f" providerId="AD" clId="Web-{3527A607-4F19-2233-A63B-8157CBC7E780}" dt="2024-05-31T10:05:05.834" v="25"/>
          <ac:spMkLst>
            <pc:docMk/>
            <pc:sldMk cId="4116652742" sldId="278"/>
            <ac:spMk id="2" creationId="{00E98EF6-1C56-4198-813B-A2DE591965BA}"/>
          </ac:spMkLst>
        </pc:spChg>
        <pc:spChg chg="mod">
          <ac:chgData name="Ann Werner" userId="S::ann.werner@munskankarna.se::a5eb2762-0c68-45b1-8024-8a37a1d0cc6f" providerId="AD" clId="Web-{3527A607-4F19-2233-A63B-8157CBC7E780}" dt="2024-05-31T10:05:05.834" v="25"/>
          <ac:spMkLst>
            <pc:docMk/>
            <pc:sldMk cId="4116652742" sldId="278"/>
            <ac:spMk id="4" creationId="{336D5EF7-E56F-4729-B601-B2C2368B94CA}"/>
          </ac:spMkLst>
        </pc:spChg>
        <pc:spChg chg="ord">
          <ac:chgData name="Ann Werner" userId="S::ann.werner@munskankarna.se::a5eb2762-0c68-45b1-8024-8a37a1d0cc6f" providerId="AD" clId="Web-{3527A607-4F19-2233-A63B-8157CBC7E780}" dt="2024-05-31T10:05:05.834" v="25"/>
          <ac:spMkLst>
            <pc:docMk/>
            <pc:sldMk cId="4116652742" sldId="278"/>
            <ac:spMk id="6" creationId="{C7EC96D9-033C-C843-8301-55BFBE211762}"/>
          </ac:spMkLst>
        </pc:spChg>
        <pc:spChg chg="add">
          <ac:chgData name="Ann Werner" userId="S::ann.werner@munskankarna.se::a5eb2762-0c68-45b1-8024-8a37a1d0cc6f" providerId="AD" clId="Web-{3527A607-4F19-2233-A63B-8157CBC7E780}" dt="2024-05-31T10:05:05.834" v="25"/>
          <ac:spMkLst>
            <pc:docMk/>
            <pc:sldMk cId="4116652742" sldId="278"/>
            <ac:spMk id="5127" creationId="{12609869-9E80-471B-A487-A53288E0E791}"/>
          </ac:spMkLst>
        </pc:spChg>
        <pc:spChg chg="add">
          <ac:chgData name="Ann Werner" userId="S::ann.werner@munskankarna.se::a5eb2762-0c68-45b1-8024-8a37a1d0cc6f" providerId="AD" clId="Web-{3527A607-4F19-2233-A63B-8157CBC7E780}" dt="2024-05-31T10:05:05.834" v="25"/>
          <ac:spMkLst>
            <pc:docMk/>
            <pc:sldMk cId="4116652742" sldId="278"/>
            <ac:spMk id="5129" creationId="{7004738A-9D34-43E8-97D2-CA0EED4F8BE0}"/>
          </ac:spMkLst>
        </pc:spChg>
        <pc:spChg chg="add">
          <ac:chgData name="Ann Werner" userId="S::ann.werner@munskankarna.se::a5eb2762-0c68-45b1-8024-8a37a1d0cc6f" providerId="AD" clId="Web-{3527A607-4F19-2233-A63B-8157CBC7E780}" dt="2024-05-31T10:05:05.834" v="25"/>
          <ac:spMkLst>
            <pc:docMk/>
            <pc:sldMk cId="4116652742" sldId="278"/>
            <ac:spMk id="5131" creationId="{B8B8D07F-F13E-443E-BA68-2D26672D76B9}"/>
          </ac:spMkLst>
        </pc:spChg>
        <pc:spChg chg="add">
          <ac:chgData name="Ann Werner" userId="S::ann.werner@munskankarna.se::a5eb2762-0c68-45b1-8024-8a37a1d0cc6f" providerId="AD" clId="Web-{3527A607-4F19-2233-A63B-8157CBC7E780}" dt="2024-05-31T10:05:05.834" v="25"/>
          <ac:spMkLst>
            <pc:docMk/>
            <pc:sldMk cId="4116652742" sldId="278"/>
            <ac:spMk id="5133" creationId="{2813A4FA-24A5-41ED-A534-3807D1B2F344}"/>
          </ac:spMkLst>
        </pc:spChg>
        <pc:spChg chg="add">
          <ac:chgData name="Ann Werner" userId="S::ann.werner@munskankarna.se::a5eb2762-0c68-45b1-8024-8a37a1d0cc6f" providerId="AD" clId="Web-{3527A607-4F19-2233-A63B-8157CBC7E780}" dt="2024-05-31T10:05:05.834" v="25"/>
          <ac:spMkLst>
            <pc:docMk/>
            <pc:sldMk cId="4116652742" sldId="278"/>
            <ac:spMk id="5135" creationId="{C3944F27-CA70-4E84-A51A-E6BF89558979}"/>
          </ac:spMkLst>
        </pc:spChg>
        <pc:picChg chg="mod ord">
          <ac:chgData name="Ann Werner" userId="S::ann.werner@munskankarna.se::a5eb2762-0c68-45b1-8024-8a37a1d0cc6f" providerId="AD" clId="Web-{3527A607-4F19-2233-A63B-8157CBC7E780}" dt="2024-05-31T10:05:08.990" v="26" actId="1076"/>
          <ac:picMkLst>
            <pc:docMk/>
            <pc:sldMk cId="4116652742" sldId="278"/>
            <ac:picMk id="5122" creationId="{44FFAFBC-3504-48DA-DDF7-AA439D598A7F}"/>
          </ac:picMkLst>
        </pc:picChg>
      </pc:sldChg>
      <pc:sldChg chg="addSp delSp modSp">
        <pc:chgData name="Ann Werner" userId="S::ann.werner@munskankarna.se::a5eb2762-0c68-45b1-8024-8a37a1d0cc6f" providerId="AD" clId="Web-{3527A607-4F19-2233-A63B-8157CBC7E780}" dt="2024-05-31T09:56:54.814" v="18" actId="1076"/>
        <pc:sldMkLst>
          <pc:docMk/>
          <pc:sldMk cId="3646220799" sldId="280"/>
        </pc:sldMkLst>
        <pc:spChg chg="mod">
          <ac:chgData name="Ann Werner" userId="S::ann.werner@munskankarna.se::a5eb2762-0c68-45b1-8024-8a37a1d0cc6f" providerId="AD" clId="Web-{3527A607-4F19-2233-A63B-8157CBC7E780}" dt="2024-05-31T09:56:54.814" v="18" actId="1076"/>
          <ac:spMkLst>
            <pc:docMk/>
            <pc:sldMk cId="3646220799" sldId="280"/>
            <ac:spMk id="4" creationId="{8607E5E4-EF40-C7D9-9CDF-857C1E943497}"/>
          </ac:spMkLst>
        </pc:spChg>
        <pc:picChg chg="add mod">
          <ac:chgData name="Ann Werner" userId="S::ann.werner@munskankarna.se::a5eb2762-0c68-45b1-8024-8a37a1d0cc6f" providerId="AD" clId="Web-{3527A607-4F19-2233-A63B-8157CBC7E780}" dt="2024-05-31T09:56:10.969" v="9" actId="14100"/>
          <ac:picMkLst>
            <pc:docMk/>
            <pc:sldMk cId="3646220799" sldId="280"/>
            <ac:picMk id="2" creationId="{1435CA1C-61B9-1D02-4182-F16D45A2A800}"/>
          </ac:picMkLst>
        </pc:picChg>
        <pc:picChg chg="del">
          <ac:chgData name="Ann Werner" userId="S::ann.werner@munskankarna.se::a5eb2762-0c68-45b1-8024-8a37a1d0cc6f" providerId="AD" clId="Web-{3527A607-4F19-2233-A63B-8157CBC7E780}" dt="2024-05-31T09:55:43.858" v="3"/>
          <ac:picMkLst>
            <pc:docMk/>
            <pc:sldMk cId="3646220799" sldId="280"/>
            <ac:picMk id="3" creationId="{04F925B6-60A0-6F46-B230-5925023796B5}"/>
          </ac:picMkLst>
        </pc:picChg>
        <pc:picChg chg="del">
          <ac:chgData name="Ann Werner" userId="S::ann.werner@munskankarna.se::a5eb2762-0c68-45b1-8024-8a37a1d0cc6f" providerId="AD" clId="Web-{3527A607-4F19-2233-A63B-8157CBC7E780}" dt="2024-05-31T09:54:02.026" v="1"/>
          <ac:picMkLst>
            <pc:docMk/>
            <pc:sldMk cId="3646220799" sldId="280"/>
            <ac:picMk id="6" creationId="{51A2115C-D2A2-B2C8-112D-204F2095D413}"/>
          </ac:picMkLst>
        </pc:picChg>
        <pc:picChg chg="mod">
          <ac:chgData name="Ann Werner" userId="S::ann.werner@munskankarna.se::a5eb2762-0c68-45b1-8024-8a37a1d0cc6f" providerId="AD" clId="Web-{3527A607-4F19-2233-A63B-8157CBC7E780}" dt="2024-05-31T09:56:48.689" v="17" actId="1076"/>
          <ac:picMkLst>
            <pc:docMk/>
            <pc:sldMk cId="3646220799" sldId="280"/>
            <ac:picMk id="1026" creationId="{5B9C0F1E-FA03-0DB7-173F-2B24C8C95BFC}"/>
          </ac:picMkLst>
        </pc:picChg>
      </pc:sldChg>
      <pc:sldChg chg="addSp delSp modSp add replId modNotes">
        <pc:chgData name="Ann Werner" userId="S::ann.werner@munskankarna.se::a5eb2762-0c68-45b1-8024-8a37a1d0cc6f" providerId="AD" clId="Web-{3527A607-4F19-2233-A63B-8157CBC7E780}" dt="2024-05-31T10:17:09.987" v="113"/>
        <pc:sldMkLst>
          <pc:docMk/>
          <pc:sldMk cId="1349578094" sldId="281"/>
        </pc:sldMkLst>
        <pc:spChg chg="del mod">
          <ac:chgData name="Ann Werner" userId="S::ann.werner@munskankarna.se::a5eb2762-0c68-45b1-8024-8a37a1d0cc6f" providerId="AD" clId="Web-{3527A607-4F19-2233-A63B-8157CBC7E780}" dt="2024-05-31T10:09:07.624" v="47"/>
          <ac:spMkLst>
            <pc:docMk/>
            <pc:sldMk cId="1349578094" sldId="281"/>
            <ac:spMk id="2" creationId="{00E98EF6-1C56-4198-813B-A2DE591965BA}"/>
          </ac:spMkLst>
        </pc:spChg>
        <pc:spChg chg="del">
          <ac:chgData name="Ann Werner" userId="S::ann.werner@munskankarna.se::a5eb2762-0c68-45b1-8024-8a37a1d0cc6f" providerId="AD" clId="Web-{3527A607-4F19-2233-A63B-8157CBC7E780}" dt="2024-05-31T10:09:08.796" v="48"/>
          <ac:spMkLst>
            <pc:docMk/>
            <pc:sldMk cId="1349578094" sldId="281"/>
            <ac:spMk id="4" creationId="{336D5EF7-E56F-4729-B601-B2C2368B94CA}"/>
          </ac:spMkLst>
        </pc:spChg>
        <pc:spChg chg="add del mod">
          <ac:chgData name="Ann Werner" userId="S::ann.werner@munskankarna.se::a5eb2762-0c68-45b1-8024-8a37a1d0cc6f" providerId="AD" clId="Web-{3527A607-4F19-2233-A63B-8157CBC7E780}" dt="2024-05-31T10:09:30.860" v="52"/>
          <ac:spMkLst>
            <pc:docMk/>
            <pc:sldMk cId="1349578094" sldId="281"/>
            <ac:spMk id="9" creationId="{38979192-527C-C7D5-C27C-EFFA2C6D7357}"/>
          </ac:spMkLst>
        </pc:spChg>
        <pc:spChg chg="add del mod">
          <ac:chgData name="Ann Werner" userId="S::ann.werner@munskankarna.se::a5eb2762-0c68-45b1-8024-8a37a1d0cc6f" providerId="AD" clId="Web-{3527A607-4F19-2233-A63B-8157CBC7E780}" dt="2024-05-31T10:10:08.674" v="58"/>
          <ac:spMkLst>
            <pc:docMk/>
            <pc:sldMk cId="1349578094" sldId="281"/>
            <ac:spMk id="12" creationId="{A5B9E79A-74A5-16AF-61EB-B98B0D4F06E7}"/>
          </ac:spMkLst>
        </pc:spChg>
        <pc:spChg chg="add mod">
          <ac:chgData name="Ann Werner" userId="S::ann.werner@munskankarna.se::a5eb2762-0c68-45b1-8024-8a37a1d0cc6f" providerId="AD" clId="Web-{3527A607-4F19-2233-A63B-8157CBC7E780}" dt="2024-05-31T10:09:48.298" v="55" actId="14100"/>
          <ac:spMkLst>
            <pc:docMk/>
            <pc:sldMk cId="1349578094" sldId="281"/>
            <ac:spMk id="13" creationId="{00E98EF6-1C56-4198-813B-A2DE591965BA}"/>
          </ac:spMkLst>
        </pc:spChg>
        <pc:spChg chg="add mod">
          <ac:chgData name="Ann Werner" userId="S::ann.werner@munskankarna.se::a5eb2762-0c68-45b1-8024-8a37a1d0cc6f" providerId="AD" clId="Web-{3527A607-4F19-2233-A63B-8157CBC7E780}" dt="2024-05-31T10:10:18.830" v="61" actId="1076"/>
          <ac:spMkLst>
            <pc:docMk/>
            <pc:sldMk cId="1349578094" sldId="281"/>
            <ac:spMk id="14" creationId="{336D5EF7-E56F-4729-B601-B2C2368B94CA}"/>
          </ac:spMkLst>
        </pc:spChg>
        <pc:picChg chg="add mod">
          <ac:chgData name="Ann Werner" userId="S::ann.werner@munskankarna.se::a5eb2762-0c68-45b1-8024-8a37a1d0cc6f" providerId="AD" clId="Web-{3527A607-4F19-2233-A63B-8157CBC7E780}" dt="2024-05-31T10:09:00.624" v="45" actId="1076"/>
          <ac:picMkLst>
            <pc:docMk/>
            <pc:sldMk cId="1349578094" sldId="281"/>
            <ac:picMk id="3" creationId="{1D2010EF-120F-A0D4-9A30-32CF553792BB}"/>
          </ac:picMkLst>
        </pc:picChg>
        <pc:picChg chg="del">
          <ac:chgData name="Ann Werner" userId="S::ann.werner@munskankarna.se::a5eb2762-0c68-45b1-8024-8a37a1d0cc6f" providerId="AD" clId="Web-{3527A607-4F19-2233-A63B-8157CBC7E780}" dt="2024-05-31T10:08:39.139" v="42"/>
          <ac:picMkLst>
            <pc:docMk/>
            <pc:sldMk cId="1349578094" sldId="281"/>
            <ac:picMk id="4098" creationId="{E0AC24C7-BB09-E165-3DB4-81E32E11C56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298C0E-C72D-4E14-B3FA-D80BA3DE73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F12906D-1FF4-4CC6-BAF7-9E8EB6042B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84CAF2-6553-4878-BE19-6E39CC3A382B}" type="datetimeFigureOut">
              <a:rPr lang="en-GB" smtClean="0"/>
              <a:t>31/05/2024</a:t>
            </a:fld>
            <a:endParaRPr lang="en-GB"/>
          </a:p>
        </p:txBody>
      </p:sp>
      <p:sp>
        <p:nvSpPr>
          <p:cNvPr id="4" name="Footer Placeholder 3">
            <a:extLst>
              <a:ext uri="{FF2B5EF4-FFF2-40B4-BE49-F238E27FC236}">
                <a16:creationId xmlns:a16="http://schemas.microsoft.com/office/drawing/2014/main" id="{C612AAA4-A33F-4FFE-9C13-7065E33820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659F2E6-C5D9-4EA2-848E-67E893D6AC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5D6C25-117A-4746-ACA5-AFD82E016F39}" type="slidenum">
              <a:rPr lang="en-GB" smtClean="0"/>
              <a:t>‹#›</a:t>
            </a:fld>
            <a:endParaRPr lang="en-GB"/>
          </a:p>
        </p:txBody>
      </p:sp>
    </p:spTree>
    <p:extLst>
      <p:ext uri="{BB962C8B-B14F-4D97-AF65-F5344CB8AC3E}">
        <p14:creationId xmlns:p14="http://schemas.microsoft.com/office/powerpoint/2010/main" val="2229320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006C0-2F51-443C-9C34-31F1D12D7722}" type="datetimeFigureOut">
              <a:rPr lang="en-GB" smtClean="0"/>
              <a:t>31/05/2024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8F1CD7-E2BE-4A67-8207-E60D11195459}" type="slidenum">
              <a:rPr lang="en-GB" smtClean="0"/>
              <a:t>‹#›</a:t>
            </a:fld>
            <a:endParaRPr lang="en-GB"/>
          </a:p>
        </p:txBody>
      </p:sp>
    </p:spTree>
    <p:extLst>
      <p:ext uri="{BB962C8B-B14F-4D97-AF65-F5344CB8AC3E}">
        <p14:creationId xmlns:p14="http://schemas.microsoft.com/office/powerpoint/2010/main" val="2505625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Systembolagets </a:t>
            </a:r>
            <a:r>
              <a:rPr lang="sv-SE" sz="1800" b="1" kern="100" dirty="0" err="1">
                <a:effectLst/>
                <a:latin typeface="Calibri" panose="020F0502020204030204" pitchFamily="34" charset="0"/>
                <a:ea typeface="Calibri" panose="020F0502020204030204" pitchFamily="34" charset="0"/>
                <a:cs typeface="Times New Roman" panose="02020603050405020304" pitchFamily="18" charset="0"/>
              </a:rPr>
              <a:t>smakklockor</a:t>
            </a:r>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Sötma: 1</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Fyllighet: 5</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Syra: 10</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Färg: </a:t>
            </a:r>
            <a:r>
              <a:rPr lang="sv-SE" sz="1800" b="0" kern="100" dirty="0">
                <a:effectLst/>
                <a:latin typeface="Calibri" panose="020F0502020204030204" pitchFamily="34" charset="0"/>
                <a:ea typeface="Calibri" panose="020F0502020204030204" pitchFamily="34" charset="0"/>
                <a:cs typeface="Times New Roman" panose="02020603050405020304" pitchFamily="18" charset="0"/>
              </a:rPr>
              <a:t>Ljusgul färg.</a:t>
            </a: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Doft: </a:t>
            </a:r>
            <a:r>
              <a:rPr lang="sv-SE" sz="2800" b="0" i="0" dirty="0">
                <a:solidFill>
                  <a:srgbClr val="252525"/>
                </a:solidFill>
                <a:effectLst/>
                <a:highlight>
                  <a:srgbClr val="FFFFFF"/>
                </a:highlight>
                <a:latin typeface="__interVariable_de067d"/>
              </a:rPr>
              <a:t>Nyanserad, fruktig doft med inslag av gula äpplen, choklad, ljust bröd, nötter och citrus.</a:t>
            </a: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Smak: </a:t>
            </a:r>
            <a:r>
              <a:rPr lang="sv-SE" sz="2800" b="0" i="0" dirty="0">
                <a:solidFill>
                  <a:srgbClr val="252525"/>
                </a:solidFill>
                <a:effectLst/>
                <a:highlight>
                  <a:srgbClr val="FFFFFF"/>
                </a:highlight>
                <a:latin typeface="__interVariable_de067d"/>
              </a:rPr>
              <a:t>Nyanserad, fruktig, mycket frisk smak med inslag av gröna äpplen, honung, ljust bröd, nötter och citrus.</a:t>
            </a:r>
          </a:p>
          <a:p>
            <a:endParaRPr lang="sv-SE" sz="18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1800" b="1"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Ursprung: T</a:t>
            </a:r>
            <a:r>
              <a:rPr lang="sv-SE" sz="1800" b="0" kern="100" dirty="0">
                <a:effectLst/>
                <a:latin typeface="Calibri" panose="020F0502020204030204" pitchFamily="34" charset="0"/>
                <a:ea typeface="Calibri" panose="020F0502020204030204" pitchFamily="34" charset="0"/>
                <a:cs typeface="Times New Roman" panose="02020603050405020304" pitchFamily="18" charset="0"/>
              </a:rPr>
              <a:t>vå utvalda vingårdsblock i Robertson och </a:t>
            </a:r>
            <a:r>
              <a:rPr lang="sv-SE" sz="1800" b="0" kern="100" dirty="0" err="1">
                <a:effectLst/>
                <a:latin typeface="Calibri" panose="020F0502020204030204" pitchFamily="34" charset="0"/>
                <a:ea typeface="Calibri" panose="020F0502020204030204" pitchFamily="34" charset="0"/>
                <a:cs typeface="Times New Roman" panose="02020603050405020304" pitchFamily="18" charset="0"/>
              </a:rPr>
              <a:t>Elgin</a:t>
            </a:r>
            <a:r>
              <a:rPr lang="sv-SE" sz="1800" b="0" kern="100" dirty="0">
                <a:effectLst/>
                <a:latin typeface="Calibri" panose="020F0502020204030204" pitchFamily="34" charset="0"/>
                <a:ea typeface="Calibri" panose="020F0502020204030204" pitchFamily="34" charset="0"/>
                <a:cs typeface="Times New Roman" panose="02020603050405020304" pitchFamily="18" charset="0"/>
              </a:rPr>
              <a:t>-regionen.</a:t>
            </a:r>
          </a:p>
          <a:p>
            <a:endParaRPr lang="sv-SE" sz="1800" b="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Namnet</a:t>
            </a:r>
            <a:r>
              <a:rPr lang="sv-SE" sz="1800" b="0" kern="100" dirty="0">
                <a:effectLst/>
                <a:latin typeface="Calibri" panose="020F0502020204030204" pitchFamily="34" charset="0"/>
                <a:ea typeface="Calibri" panose="020F0502020204030204" pitchFamily="34" charset="0"/>
                <a:cs typeface="Times New Roman" panose="02020603050405020304" pitchFamily="18" charset="0"/>
              </a:rPr>
              <a:t>: kommer från ungraren </a:t>
            </a:r>
            <a:r>
              <a:rPr lang="sv-SE" sz="1800" b="0" kern="100" dirty="0" err="1">
                <a:effectLst/>
                <a:latin typeface="Calibri" panose="020F0502020204030204" pitchFamily="34" charset="0"/>
                <a:ea typeface="Calibri" panose="020F0502020204030204" pitchFamily="34" charset="0"/>
                <a:cs typeface="Times New Roman" panose="02020603050405020304" pitchFamily="18" charset="0"/>
              </a:rPr>
              <a:t>Desiderius</a:t>
            </a:r>
            <a:r>
              <a:rPr lang="sv-SE"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b="0" kern="100" dirty="0" err="1">
                <a:effectLst/>
                <a:latin typeface="Calibri" panose="020F0502020204030204" pitchFamily="34" charset="0"/>
                <a:ea typeface="Calibri" panose="020F0502020204030204" pitchFamily="34" charset="0"/>
                <a:cs typeface="Times New Roman" panose="02020603050405020304" pitchFamily="18" charset="0"/>
              </a:rPr>
              <a:t>Pongrácz</a:t>
            </a:r>
            <a:r>
              <a:rPr lang="sv-SE" sz="1800" b="0" kern="100" dirty="0">
                <a:effectLst/>
                <a:latin typeface="Calibri" panose="020F0502020204030204" pitchFamily="34" charset="0"/>
                <a:ea typeface="Calibri" panose="020F0502020204030204" pitchFamily="34" charset="0"/>
                <a:cs typeface="Times New Roman" panose="02020603050405020304" pitchFamily="18" charset="0"/>
              </a:rPr>
              <a:t> som emigrerade till Sydafrika 1958 och tog en mastersutbildning vid </a:t>
            </a:r>
            <a:r>
              <a:rPr lang="sv-SE" sz="1800" b="0" kern="100" dirty="0" err="1">
                <a:effectLst/>
                <a:latin typeface="Calibri" panose="020F0502020204030204" pitchFamily="34" charset="0"/>
                <a:ea typeface="Calibri" panose="020F0502020204030204" pitchFamily="34" charset="0"/>
                <a:cs typeface="Times New Roman" panose="02020603050405020304" pitchFamily="18" charset="0"/>
              </a:rPr>
              <a:t>Stellenbosch</a:t>
            </a:r>
            <a:r>
              <a:rPr lang="sv-SE" sz="1800" b="0" kern="100" dirty="0">
                <a:effectLst/>
                <a:latin typeface="Calibri" panose="020F0502020204030204" pitchFamily="34" charset="0"/>
                <a:ea typeface="Calibri" panose="020F0502020204030204" pitchFamily="34" charset="0"/>
                <a:cs typeface="Times New Roman" panose="02020603050405020304" pitchFamily="18" charset="0"/>
              </a:rPr>
              <a:t> universitet.</a:t>
            </a:r>
            <a:endParaRPr lang="sv-SE" sz="2800" b="0" i="0" dirty="0">
              <a:solidFill>
                <a:srgbClr val="ADADAD"/>
              </a:solidFill>
              <a:effectLst/>
              <a:highlight>
                <a:srgbClr val="000000"/>
              </a:highlight>
              <a:latin typeface="Egyptienne"/>
            </a:endParaRPr>
          </a:p>
          <a:p>
            <a:endParaRPr lang="sv-SE" sz="1800" b="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Tillverkning</a:t>
            </a:r>
            <a:r>
              <a:rPr lang="sv-SE" sz="1800" b="0" kern="100" dirty="0">
                <a:effectLst/>
                <a:latin typeface="Calibri" panose="020F0502020204030204" pitchFamily="34" charset="0"/>
                <a:ea typeface="Calibri" panose="020F0502020204030204" pitchFamily="34" charset="0"/>
                <a:cs typeface="Times New Roman" panose="02020603050405020304" pitchFamily="18" charset="0"/>
              </a:rPr>
              <a:t>: Pressning av hela klasar med efterföljande klarning vid 12°C över natten. Den klara vinmusten rackades nästa morgon och ympades med Prisse de Mousse-jäst.</a:t>
            </a:r>
            <a:br>
              <a:rPr lang="sv-SE" sz="1800" b="0" kern="100" dirty="0">
                <a:effectLst/>
                <a:latin typeface="Calibri" panose="020F0502020204030204" pitchFamily="34" charset="0"/>
                <a:ea typeface="Calibri" panose="020F0502020204030204" pitchFamily="34" charset="0"/>
                <a:cs typeface="Times New Roman" panose="02020603050405020304" pitchFamily="18" charset="0"/>
              </a:rPr>
            </a:br>
            <a:r>
              <a:rPr lang="sv-SE" sz="1800" b="0" kern="100" dirty="0">
                <a:effectLst/>
                <a:latin typeface="Calibri" panose="020F0502020204030204" pitchFamily="34" charset="0"/>
                <a:ea typeface="Calibri" panose="020F0502020204030204" pitchFamily="34" charset="0"/>
                <a:cs typeface="Times New Roman" panose="02020603050405020304" pitchFamily="18" charset="0"/>
              </a:rPr>
              <a:t>Alkoholjäsning vid 13 – 16 °C följt av </a:t>
            </a:r>
            <a:r>
              <a:rPr lang="sv-SE" sz="1800" b="0" kern="100" dirty="0" err="1">
                <a:effectLst/>
                <a:latin typeface="Calibri" panose="020F0502020204030204" pitchFamily="34" charset="0"/>
                <a:ea typeface="Calibri" panose="020F0502020204030204" pitchFamily="34" charset="0"/>
                <a:cs typeface="Times New Roman" panose="02020603050405020304" pitchFamily="18" charset="0"/>
              </a:rPr>
              <a:t>malolaktisk</a:t>
            </a:r>
            <a:r>
              <a:rPr lang="sv-SE" sz="1800" b="0" kern="100" dirty="0">
                <a:effectLst/>
                <a:latin typeface="Calibri" panose="020F0502020204030204" pitchFamily="34" charset="0"/>
                <a:ea typeface="Calibri" panose="020F0502020204030204" pitchFamily="34" charset="0"/>
                <a:cs typeface="Times New Roman" panose="02020603050405020304" pitchFamily="18" charset="0"/>
              </a:rPr>
              <a:t> jäsning, </a:t>
            </a:r>
            <a:r>
              <a:rPr lang="sv-SE" sz="1800" b="0" kern="100" dirty="0" err="1">
                <a:effectLst/>
                <a:latin typeface="Calibri" panose="020F0502020204030204" pitchFamily="34" charset="0"/>
                <a:ea typeface="Calibri" panose="020F0502020204030204" pitchFamily="34" charset="0"/>
                <a:cs typeface="Times New Roman" panose="02020603050405020304" pitchFamily="18" charset="0"/>
              </a:rPr>
              <a:t>racknig</a:t>
            </a:r>
            <a:r>
              <a:rPr lang="sv-SE" sz="1800" b="0" kern="100" dirty="0">
                <a:effectLst/>
                <a:latin typeface="Calibri" panose="020F0502020204030204" pitchFamily="34" charset="0"/>
                <a:ea typeface="Calibri" panose="020F0502020204030204" pitchFamily="34" charset="0"/>
                <a:cs typeface="Times New Roman" panose="02020603050405020304" pitchFamily="18" charset="0"/>
              </a:rPr>
              <a:t> till rostfria ståltankar och fick mogna på den fina jästfällningen i 4 månader. En liten del av blandningen jästes på fat.</a:t>
            </a:r>
            <a:br>
              <a:rPr lang="sv-SE" sz="1800" b="0" kern="100" dirty="0">
                <a:effectLst/>
                <a:latin typeface="Calibri" panose="020F0502020204030204" pitchFamily="34" charset="0"/>
                <a:ea typeface="Calibri" panose="020F0502020204030204" pitchFamily="34" charset="0"/>
                <a:cs typeface="Times New Roman" panose="02020603050405020304" pitchFamily="18" charset="0"/>
              </a:rPr>
            </a:br>
            <a:r>
              <a:rPr lang="sv-SE" sz="1800" b="0" kern="100" dirty="0">
                <a:effectLst/>
                <a:latin typeface="Calibri" panose="020F0502020204030204" pitchFamily="34" charset="0"/>
                <a:ea typeface="Calibri" panose="020F0502020204030204" pitchFamily="34" charset="0"/>
                <a:cs typeface="Times New Roman" panose="02020603050405020304" pitchFamily="18" charset="0"/>
              </a:rPr>
              <a:t>Vinet buteljerades sedan för en långsam sekundär jäsning.</a:t>
            </a:r>
          </a:p>
          <a:p>
            <a:endParaRPr lang="sv-SE" sz="1800" b="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Lagring: </a:t>
            </a:r>
            <a:r>
              <a:rPr lang="sv-SE" sz="1800" b="0" kern="100" dirty="0">
                <a:effectLst/>
                <a:latin typeface="Calibri" panose="020F0502020204030204" pitchFamily="34" charset="0"/>
                <a:ea typeface="Calibri" panose="020F0502020204030204" pitchFamily="34" charset="0"/>
                <a:cs typeface="Times New Roman" panose="02020603050405020304" pitchFamily="18" charset="0"/>
              </a:rPr>
              <a:t>Vinet lagrades i minst 36 månader på jästfällningen innan sedimentet avlägsnades med de traditionella metoderna "</a:t>
            </a:r>
            <a:r>
              <a:rPr lang="sv-SE" sz="1800" b="0" kern="100" dirty="0" err="1">
                <a:effectLst/>
                <a:latin typeface="Calibri" panose="020F0502020204030204" pitchFamily="34" charset="0"/>
                <a:ea typeface="Calibri" panose="020F0502020204030204" pitchFamily="34" charset="0"/>
                <a:cs typeface="Times New Roman" panose="02020603050405020304" pitchFamily="18" charset="0"/>
              </a:rPr>
              <a:t>remuage</a:t>
            </a:r>
            <a:r>
              <a:rPr lang="sv-SE" sz="1800" b="0" kern="100" dirty="0">
                <a:effectLst/>
                <a:latin typeface="Calibri" panose="020F0502020204030204" pitchFamily="34" charset="0"/>
                <a:ea typeface="Calibri" panose="020F0502020204030204" pitchFamily="34" charset="0"/>
                <a:cs typeface="Times New Roman" panose="02020603050405020304" pitchFamily="18" charset="0"/>
              </a:rPr>
              <a:t>" och "</a:t>
            </a:r>
            <a:r>
              <a:rPr lang="sv-SE" sz="1800" b="0" kern="100" dirty="0" err="1">
                <a:effectLst/>
                <a:latin typeface="Calibri" panose="020F0502020204030204" pitchFamily="34" charset="0"/>
                <a:ea typeface="Calibri" panose="020F0502020204030204" pitchFamily="34" charset="0"/>
                <a:cs typeface="Times New Roman" panose="02020603050405020304" pitchFamily="18" charset="0"/>
              </a:rPr>
              <a:t>degorgement</a:t>
            </a:r>
            <a:r>
              <a:rPr lang="sv-SE" sz="1800" b="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sv-SE" sz="1800" b="1"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Provning: </a:t>
            </a:r>
            <a:r>
              <a:rPr lang="sv-SE" sz="1800" u="none" strike="noStrike" kern="100" dirty="0" err="1">
                <a:effectLst/>
                <a:latin typeface="Calibri" panose="020F0502020204030204" pitchFamily="34" charset="0"/>
                <a:ea typeface="Calibri" panose="020F0502020204030204" pitchFamily="34" charset="0"/>
                <a:cs typeface="Times New Roman" panose="02020603050405020304" pitchFamily="18" charset="0"/>
              </a:rPr>
              <a:t>Vinlocus</a:t>
            </a:r>
            <a:r>
              <a:rPr lang="sv-SE" sz="1800" u="none" strike="noStrike" kern="100" dirty="0">
                <a:effectLst/>
                <a:latin typeface="Calibri" panose="020F0502020204030204" pitchFamily="34" charset="0"/>
                <a:ea typeface="Calibri" panose="020F0502020204030204" pitchFamily="34" charset="0"/>
                <a:cs typeface="Times New Roman" panose="02020603050405020304" pitchFamily="18" charset="0"/>
              </a:rPr>
              <a:t> maj 2024</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Bedömning:</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2800" b="0" i="0" dirty="0">
                <a:solidFill>
                  <a:srgbClr val="3E3E3E"/>
                </a:solidFill>
                <a:effectLst/>
                <a:highlight>
                  <a:srgbClr val="FAFAFA"/>
                </a:highlight>
                <a:latin typeface="Montserrat-Regular"/>
              </a:rPr>
              <a:t>Något försiktig, brödig doft av grapefrukt, citron, kiwi och ett stänk krita. Ung, slank, helt torr smak med hög, ren fruktsyra med viss mineralitet i avslutet.</a:t>
            </a:r>
            <a:endParaRPr lang="sv-SE" dirty="0"/>
          </a:p>
        </p:txBody>
      </p:sp>
      <p:sp>
        <p:nvSpPr>
          <p:cNvPr id="4" name="Platshållare för bildnummer 3"/>
          <p:cNvSpPr>
            <a:spLocks noGrp="1"/>
          </p:cNvSpPr>
          <p:nvPr>
            <p:ph type="sldNum" sz="quarter" idx="5"/>
          </p:nvPr>
        </p:nvSpPr>
        <p:spPr/>
        <p:txBody>
          <a:bodyPr/>
          <a:lstStyle/>
          <a:p>
            <a:fld id="{D18F1CD7-E2BE-4A67-8207-E60D11195459}" type="slidenum">
              <a:rPr lang="en-GB" smtClean="0"/>
              <a:t>2</a:t>
            </a:fld>
            <a:endParaRPr lang="en-GB"/>
          </a:p>
        </p:txBody>
      </p:sp>
    </p:spTree>
    <p:extLst>
      <p:ext uri="{BB962C8B-B14F-4D97-AF65-F5344CB8AC3E}">
        <p14:creationId xmlns:p14="http://schemas.microsoft.com/office/powerpoint/2010/main" val="2838490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Systembolagets </a:t>
            </a:r>
            <a:r>
              <a:rPr lang="sv-SE" sz="1800" b="1" kern="100" dirty="0" err="1">
                <a:effectLst/>
                <a:latin typeface="Calibri" panose="020F0502020204030204" pitchFamily="34" charset="0"/>
                <a:ea typeface="Calibri" panose="020F0502020204030204" pitchFamily="34" charset="0"/>
                <a:cs typeface="Times New Roman" panose="02020603050405020304" pitchFamily="18" charset="0"/>
              </a:rPr>
              <a:t>smakklockor</a:t>
            </a:r>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Sötma: 1</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Fyllighet: 5</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Syra: 10</a:t>
            </a:r>
          </a:p>
          <a:p>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200" b="1" kern="100" dirty="0">
                <a:effectLst/>
                <a:latin typeface="Calibri" panose="020F0502020204030204" pitchFamily="34" charset="0"/>
                <a:ea typeface="Calibri" panose="020F0502020204030204" pitchFamily="34" charset="0"/>
                <a:cs typeface="Times New Roman" panose="02020603050405020304" pitchFamily="18" charset="0"/>
              </a:rPr>
              <a:t>Färg: </a:t>
            </a:r>
            <a:r>
              <a:rPr lang="sv-SE" sz="1200" b="0" kern="100" dirty="0">
                <a:effectLst/>
                <a:latin typeface="Calibri" panose="020F0502020204030204" pitchFamily="34" charset="0"/>
                <a:ea typeface="Calibri" panose="020F0502020204030204" pitchFamily="34" charset="0"/>
                <a:cs typeface="Times New Roman" panose="02020603050405020304" pitchFamily="18" charset="0"/>
              </a:rPr>
              <a:t>Ljusgul färg.</a:t>
            </a:r>
          </a:p>
          <a:p>
            <a:r>
              <a:rPr lang="sv-SE" sz="1200" b="1" kern="100" dirty="0">
                <a:effectLst/>
                <a:latin typeface="Calibri" panose="020F0502020204030204" pitchFamily="34" charset="0"/>
                <a:ea typeface="Calibri" panose="020F0502020204030204" pitchFamily="34" charset="0"/>
                <a:cs typeface="Times New Roman" panose="02020603050405020304" pitchFamily="18" charset="0"/>
              </a:rPr>
              <a:t>Doft: </a:t>
            </a:r>
            <a:r>
              <a:rPr lang="sv-SE" sz="1800" b="0" i="0" dirty="0">
                <a:solidFill>
                  <a:srgbClr val="252525"/>
                </a:solidFill>
                <a:effectLst/>
                <a:highlight>
                  <a:srgbClr val="FFFFFF"/>
                </a:highlight>
                <a:latin typeface="__interVariable_de067d"/>
              </a:rPr>
              <a:t>Fruktig doft med inslag av gula äpplen, rostat bröd, honung, nougat och citrus.</a:t>
            </a: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Smak: </a:t>
            </a:r>
            <a:r>
              <a:rPr lang="sv-SE" sz="2800" b="0" i="0" dirty="0">
                <a:solidFill>
                  <a:srgbClr val="252525"/>
                </a:solidFill>
                <a:effectLst/>
                <a:highlight>
                  <a:srgbClr val="FFFFFF"/>
                </a:highlight>
                <a:latin typeface="__interVariable_de067d"/>
              </a:rPr>
              <a:t>Fruktig, mycket frisk smak med inslag av gula äpplen, kex, fransk nougat och grapefrukt.</a:t>
            </a:r>
          </a:p>
          <a:p>
            <a:r>
              <a:rPr lang="sv-SE" sz="2800" b="0" i="0" dirty="0">
                <a:solidFill>
                  <a:srgbClr val="252525"/>
                </a:solidFill>
                <a:effectLst/>
                <a:highlight>
                  <a:srgbClr val="FFFFFF"/>
                </a:highlight>
                <a:latin typeface="__interVariable_de067d"/>
              </a:rPr>
              <a:t>.</a:t>
            </a:r>
          </a:p>
          <a:p>
            <a:r>
              <a:rPr lang="sv-SE" sz="2800" b="1" i="0" dirty="0">
                <a:solidFill>
                  <a:srgbClr val="252525"/>
                </a:solidFill>
                <a:effectLst/>
                <a:highlight>
                  <a:srgbClr val="FFFFFF"/>
                </a:highlight>
                <a:latin typeface="__interVariable_de067d"/>
              </a:rPr>
              <a:t>Appellationen: </a:t>
            </a:r>
            <a:r>
              <a:rPr lang="sv-SE" sz="2800" b="0" i="0" dirty="0">
                <a:solidFill>
                  <a:srgbClr val="252525"/>
                </a:solidFill>
                <a:effectLst/>
                <a:highlight>
                  <a:srgbClr val="FFFFFF"/>
                </a:highlight>
                <a:latin typeface="__interVariable_de067d"/>
              </a:rPr>
              <a:t>Appellationen </a:t>
            </a:r>
            <a:r>
              <a:rPr lang="sv-SE" sz="2800" b="0" i="0" dirty="0" err="1">
                <a:solidFill>
                  <a:srgbClr val="252525"/>
                </a:solidFill>
                <a:effectLst/>
                <a:highlight>
                  <a:srgbClr val="FFFFFF"/>
                </a:highlight>
                <a:latin typeface="__interVariable_de067d"/>
              </a:rPr>
              <a:t>Crémant</a:t>
            </a:r>
            <a:r>
              <a:rPr lang="sv-SE" sz="2800" b="0" i="0" dirty="0">
                <a:solidFill>
                  <a:srgbClr val="252525"/>
                </a:solidFill>
                <a:effectLst/>
                <a:highlight>
                  <a:srgbClr val="FFFFFF"/>
                </a:highlight>
                <a:latin typeface="__interVariable_de067d"/>
              </a:rPr>
              <a:t> de Bourgogne skapades 1975 och gäller enbart mousserande viner.</a:t>
            </a:r>
          </a:p>
          <a:p>
            <a:r>
              <a:rPr lang="sv-SE" sz="2800" b="0" i="0" dirty="0">
                <a:solidFill>
                  <a:srgbClr val="252525"/>
                </a:solidFill>
                <a:effectLst/>
                <a:highlight>
                  <a:srgbClr val="FFFFFF"/>
                </a:highlight>
                <a:latin typeface="__interVariable_de067d"/>
              </a:rPr>
              <a:t>Tillåtna druvsorter är </a:t>
            </a:r>
            <a:r>
              <a:rPr lang="sv-SE" sz="2800" b="0" i="0" dirty="0" err="1">
                <a:solidFill>
                  <a:srgbClr val="252525"/>
                </a:solidFill>
                <a:effectLst/>
                <a:highlight>
                  <a:srgbClr val="FFFFFF"/>
                </a:highlight>
                <a:latin typeface="__interVariable_de067d"/>
              </a:rPr>
              <a:t>aligoté</a:t>
            </a:r>
            <a:r>
              <a:rPr lang="sv-SE" sz="2800" b="0" i="0" dirty="0">
                <a:solidFill>
                  <a:srgbClr val="252525"/>
                </a:solidFill>
                <a:effectLst/>
                <a:highlight>
                  <a:srgbClr val="FFFFFF"/>
                </a:highlight>
                <a:latin typeface="__interVariable_de067d"/>
              </a:rPr>
              <a:t>, chardonnay, </a:t>
            </a:r>
            <a:r>
              <a:rPr lang="sv-SE" sz="2800" b="0" i="0" dirty="0" err="1">
                <a:solidFill>
                  <a:srgbClr val="252525"/>
                </a:solidFill>
                <a:effectLst/>
                <a:highlight>
                  <a:srgbClr val="FFFFFF"/>
                </a:highlight>
                <a:latin typeface="__interVariable_de067d"/>
              </a:rPr>
              <a:t>gamay</a:t>
            </a:r>
            <a:r>
              <a:rPr lang="sv-SE" sz="2800" b="0" i="0" dirty="0">
                <a:solidFill>
                  <a:srgbClr val="252525"/>
                </a:solidFill>
                <a:effectLst/>
                <a:highlight>
                  <a:srgbClr val="FFFFFF"/>
                </a:highlight>
                <a:latin typeface="__interVariable_de067d"/>
              </a:rPr>
              <a:t>, </a:t>
            </a:r>
            <a:r>
              <a:rPr lang="sv-SE" sz="2800" b="0" i="0" dirty="0" err="1">
                <a:solidFill>
                  <a:srgbClr val="252525"/>
                </a:solidFill>
                <a:effectLst/>
                <a:highlight>
                  <a:srgbClr val="FFFFFF"/>
                </a:highlight>
                <a:latin typeface="__interVariable_de067d"/>
              </a:rPr>
              <a:t>pinot</a:t>
            </a:r>
            <a:r>
              <a:rPr lang="sv-SE" sz="2800" b="0" i="0" dirty="0">
                <a:solidFill>
                  <a:srgbClr val="252525"/>
                </a:solidFill>
                <a:effectLst/>
                <a:highlight>
                  <a:srgbClr val="FFFFFF"/>
                </a:highlight>
                <a:latin typeface="__interVariable_de067d"/>
              </a:rPr>
              <a:t> </a:t>
            </a:r>
            <a:r>
              <a:rPr lang="sv-SE" sz="2800" b="0" i="0" dirty="0" err="1">
                <a:solidFill>
                  <a:srgbClr val="252525"/>
                </a:solidFill>
                <a:effectLst/>
                <a:highlight>
                  <a:srgbClr val="FFFFFF"/>
                </a:highlight>
                <a:latin typeface="__interVariable_de067d"/>
              </a:rPr>
              <a:t>noir</a:t>
            </a:r>
            <a:r>
              <a:rPr lang="sv-SE" sz="2800" b="0" i="0" dirty="0">
                <a:solidFill>
                  <a:srgbClr val="252525"/>
                </a:solidFill>
                <a:effectLst/>
                <a:highlight>
                  <a:srgbClr val="FFFFFF"/>
                </a:highlight>
                <a:latin typeface="__interVariable_de067d"/>
              </a:rPr>
              <a:t> och </a:t>
            </a:r>
            <a:r>
              <a:rPr lang="sv-SE" sz="2800" b="0" i="0" dirty="0" err="1">
                <a:solidFill>
                  <a:srgbClr val="252525"/>
                </a:solidFill>
                <a:effectLst/>
                <a:highlight>
                  <a:srgbClr val="FFFFFF"/>
                </a:highlight>
                <a:latin typeface="__interVariable_de067d"/>
              </a:rPr>
              <a:t>sacy</a:t>
            </a:r>
            <a:r>
              <a:rPr lang="sv-SE" sz="2800" b="0" i="0" dirty="0">
                <a:solidFill>
                  <a:srgbClr val="252525"/>
                </a:solidFill>
                <a:effectLst/>
                <a:highlight>
                  <a:srgbClr val="FFFFFF"/>
                </a:highlight>
                <a:latin typeface="__interVariable_de067d"/>
              </a:rPr>
              <a:t>. Odlingarna upptar cirka 550 hektar.</a:t>
            </a:r>
            <a:br>
              <a:rPr lang="sv-SE" sz="2800" b="0" i="0" dirty="0">
                <a:solidFill>
                  <a:srgbClr val="252525"/>
                </a:solidFill>
                <a:effectLst/>
                <a:highlight>
                  <a:srgbClr val="FFFFFF"/>
                </a:highlight>
                <a:latin typeface="__interVariable_de067d"/>
              </a:rPr>
            </a:br>
            <a:r>
              <a:rPr lang="sv-SE" sz="2800" b="0" i="0" dirty="0">
                <a:solidFill>
                  <a:srgbClr val="252525"/>
                </a:solidFill>
                <a:effectLst/>
                <a:highlight>
                  <a:srgbClr val="FFFFFF"/>
                </a:highlight>
                <a:latin typeface="__interVariable_de067d"/>
              </a:rPr>
              <a:t>Druvorna till detta vin kommer från vingårdar belägna i Chablis och </a:t>
            </a:r>
            <a:r>
              <a:rPr lang="sv-SE" sz="2800" b="0" i="0" dirty="0" err="1">
                <a:solidFill>
                  <a:srgbClr val="252525"/>
                </a:solidFill>
                <a:effectLst/>
                <a:highlight>
                  <a:srgbClr val="FFFFFF"/>
                </a:highlight>
                <a:latin typeface="__interVariable_de067d"/>
              </a:rPr>
              <a:t>Epineuil</a:t>
            </a:r>
            <a:r>
              <a:rPr lang="sv-SE" sz="2800" b="0" i="0" dirty="0">
                <a:solidFill>
                  <a:srgbClr val="252525"/>
                </a:solidFill>
                <a:effectLst/>
                <a:highlight>
                  <a:srgbClr val="FFFFFF"/>
                </a:highlight>
                <a:latin typeface="__interVariable_de067d"/>
              </a:rPr>
              <a:t>.</a:t>
            </a:r>
          </a:p>
          <a:p>
            <a:r>
              <a:rPr lang="sv-SE" sz="4000" b="0" i="0" dirty="0" err="1">
                <a:solidFill>
                  <a:srgbClr val="252525"/>
                </a:solidFill>
                <a:effectLst/>
                <a:highlight>
                  <a:srgbClr val="FFFFFF"/>
                </a:highlight>
                <a:latin typeface="__interVariable_de067d"/>
              </a:rPr>
              <a:t>Crémant</a:t>
            </a:r>
            <a:r>
              <a:rPr lang="sv-SE" sz="4000" b="0" i="0" dirty="0">
                <a:solidFill>
                  <a:srgbClr val="252525"/>
                </a:solidFill>
                <a:effectLst/>
                <a:highlight>
                  <a:srgbClr val="FFFFFF"/>
                </a:highlight>
                <a:latin typeface="__interVariable_de067d"/>
              </a:rPr>
              <a:t> tillverkas i fler olika franska vindistrikt i Frankrike och några av de vanligaste är Loire, Alsace, Bourgogne, Jura, och </a:t>
            </a:r>
            <a:r>
              <a:rPr lang="sv-SE" sz="4000" b="0" i="0" dirty="0" err="1">
                <a:solidFill>
                  <a:srgbClr val="252525"/>
                </a:solidFill>
                <a:effectLst/>
                <a:highlight>
                  <a:srgbClr val="FFFFFF"/>
                </a:highlight>
                <a:latin typeface="__interVariable_de067d"/>
              </a:rPr>
              <a:t>Limoux</a:t>
            </a:r>
            <a:r>
              <a:rPr lang="sv-SE" sz="4000" b="0" i="0" dirty="0">
                <a:solidFill>
                  <a:srgbClr val="252525"/>
                </a:solidFill>
                <a:effectLst/>
                <a:highlight>
                  <a:srgbClr val="FFFFFF"/>
                </a:highlight>
                <a:latin typeface="__interVariable_de067d"/>
              </a:rPr>
              <a:t>.</a:t>
            </a:r>
            <a:br>
              <a:rPr lang="sv-SE" sz="4000" b="0" i="0" dirty="0">
                <a:solidFill>
                  <a:srgbClr val="252525"/>
                </a:solidFill>
                <a:effectLst/>
                <a:highlight>
                  <a:srgbClr val="FFFFFF"/>
                </a:highlight>
                <a:latin typeface="__interVariable_de067d"/>
              </a:rPr>
            </a:br>
            <a:r>
              <a:rPr lang="sv-SE" sz="4000" b="0" i="0" dirty="0">
                <a:solidFill>
                  <a:srgbClr val="252525"/>
                </a:solidFill>
                <a:effectLst/>
                <a:highlight>
                  <a:srgbClr val="FFFFFF"/>
                </a:highlight>
                <a:latin typeface="__interVariable_de067d"/>
              </a:rPr>
              <a:t>Gemensamt för </a:t>
            </a:r>
            <a:r>
              <a:rPr lang="sv-SE" sz="4000" b="0" i="0" dirty="0" err="1">
                <a:solidFill>
                  <a:srgbClr val="252525"/>
                </a:solidFill>
                <a:effectLst/>
                <a:highlight>
                  <a:srgbClr val="FFFFFF"/>
                </a:highlight>
                <a:latin typeface="__interVariable_de067d"/>
              </a:rPr>
              <a:t>crémant</a:t>
            </a:r>
            <a:r>
              <a:rPr lang="sv-SE" sz="4000" b="0" i="0" dirty="0">
                <a:solidFill>
                  <a:srgbClr val="252525"/>
                </a:solidFill>
                <a:effectLst/>
                <a:highlight>
                  <a:srgbClr val="FFFFFF"/>
                </a:highlight>
                <a:latin typeface="__interVariable_de067d"/>
              </a:rPr>
              <a:t> är att de ska vara tillverkade enligt traditionell metod, skördade för hand och att de lagrats minst ett år på sin jästfällning innan </a:t>
            </a:r>
            <a:r>
              <a:rPr lang="sv-SE" sz="4000" b="0" i="0" dirty="0" err="1">
                <a:solidFill>
                  <a:srgbClr val="252525"/>
                </a:solidFill>
                <a:effectLst/>
                <a:highlight>
                  <a:srgbClr val="FFFFFF"/>
                </a:highlight>
                <a:latin typeface="__interVariable_de067d"/>
              </a:rPr>
              <a:t>degorgering</a:t>
            </a:r>
            <a:r>
              <a:rPr lang="sv-SE" sz="4000" b="0" i="0" dirty="0">
                <a:solidFill>
                  <a:srgbClr val="252525"/>
                </a:solidFill>
                <a:effectLst/>
                <a:highlight>
                  <a:srgbClr val="FFFFFF"/>
                </a:highlight>
                <a:latin typeface="__interVariable_de067d"/>
              </a:rPr>
              <a:t>.</a:t>
            </a:r>
          </a:p>
          <a:p>
            <a:endParaRPr lang="sv-SE" sz="2800" b="0" i="0" dirty="0">
              <a:solidFill>
                <a:srgbClr val="252525"/>
              </a:solidFill>
              <a:effectLst/>
              <a:highlight>
                <a:srgbClr val="FFFFFF"/>
              </a:highlight>
              <a:latin typeface="__interVariable_de067d"/>
            </a:endParaRPr>
          </a:p>
          <a:p>
            <a:r>
              <a:rPr lang="sv-SE" sz="1800" b="1" i="0" kern="100" dirty="0">
                <a:effectLst/>
                <a:latin typeface="Calibri" panose="020F0502020204030204" pitchFamily="34" charset="0"/>
                <a:ea typeface="Calibri" panose="020F0502020204030204" pitchFamily="34" charset="0"/>
                <a:cs typeface="Times New Roman" panose="02020603050405020304" pitchFamily="18" charset="0"/>
              </a:rPr>
              <a:t>Jordmån: </a:t>
            </a:r>
            <a:r>
              <a:rPr lang="sv-SE" sz="2800" b="0" i="0" dirty="0">
                <a:solidFill>
                  <a:srgbClr val="252525"/>
                </a:solidFill>
                <a:effectLst/>
                <a:highlight>
                  <a:srgbClr val="FFFFFF"/>
                </a:highlight>
                <a:latin typeface="__interVariable_de067d"/>
              </a:rPr>
              <a:t>Kalkrik lerjord.</a:t>
            </a:r>
          </a:p>
          <a:p>
            <a:endParaRPr lang="sv-SE" sz="1800" b="0" i="0" kern="100" dirty="0">
              <a:solidFill>
                <a:srgbClr val="252525"/>
              </a:solidFill>
              <a:effectLst/>
              <a:highlight>
                <a:srgbClr val="FFFFFF"/>
              </a:highlight>
              <a:latin typeface="Calibri" panose="020F0502020204030204" pitchFamily="34" charset="0"/>
              <a:cs typeface="Times New Roman" panose="02020603050405020304" pitchFamily="18" charset="0"/>
            </a:endParaRPr>
          </a:p>
          <a:p>
            <a:r>
              <a:rPr lang="sv-SE" sz="1800" b="1" i="0" kern="100" dirty="0">
                <a:solidFill>
                  <a:srgbClr val="252525"/>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Skörd: </a:t>
            </a:r>
            <a:r>
              <a:rPr lang="sv-SE" sz="1800" b="0" i="0" kern="100" dirty="0">
                <a:solidFill>
                  <a:srgbClr val="252525"/>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Druvorna skördades för hand.</a:t>
            </a:r>
          </a:p>
          <a:p>
            <a:endParaRPr lang="sv-SE" sz="1800" b="0" i="0" kern="100" dirty="0">
              <a:solidFill>
                <a:srgbClr val="252525"/>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r>
              <a:rPr lang="sv-SE" sz="1800" b="1" i="0" kern="100" dirty="0">
                <a:effectLst/>
                <a:latin typeface="Calibri" panose="020F0502020204030204" pitchFamily="34" charset="0"/>
                <a:ea typeface="Calibri" panose="020F0502020204030204" pitchFamily="34" charset="0"/>
                <a:cs typeface="Times New Roman" panose="02020603050405020304" pitchFamily="18" charset="0"/>
              </a:rPr>
              <a:t>Producenten: </a:t>
            </a:r>
            <a:r>
              <a:rPr lang="sv-SE" sz="2800" b="0" i="0" dirty="0">
                <a:solidFill>
                  <a:srgbClr val="252525"/>
                </a:solidFill>
                <a:effectLst/>
                <a:highlight>
                  <a:srgbClr val="FFFFFF"/>
                </a:highlight>
                <a:latin typeface="__interVariable_de067d"/>
              </a:rPr>
              <a:t>De senaste nio åren har </a:t>
            </a:r>
            <a:r>
              <a:rPr lang="sv-SE" sz="2800" b="0" i="0" dirty="0" err="1">
                <a:solidFill>
                  <a:srgbClr val="252525"/>
                </a:solidFill>
                <a:effectLst/>
                <a:highlight>
                  <a:srgbClr val="FFFFFF"/>
                </a:highlight>
                <a:latin typeface="__interVariable_de067d"/>
              </a:rPr>
              <a:t>Clotilde</a:t>
            </a:r>
            <a:r>
              <a:rPr lang="sv-SE" sz="2800" b="0" i="0" dirty="0">
                <a:solidFill>
                  <a:srgbClr val="252525"/>
                </a:solidFill>
                <a:effectLst/>
                <a:highlight>
                  <a:srgbClr val="FFFFFF"/>
                </a:highlight>
                <a:latin typeface="__interVariable_de067d"/>
              </a:rPr>
              <a:t> </a:t>
            </a:r>
            <a:r>
              <a:rPr lang="sv-SE" sz="2800" b="0" i="0" dirty="0" err="1">
                <a:solidFill>
                  <a:srgbClr val="252525"/>
                </a:solidFill>
                <a:effectLst/>
                <a:highlight>
                  <a:srgbClr val="FFFFFF"/>
                </a:highlight>
                <a:latin typeface="__interVariable_de067d"/>
              </a:rPr>
              <a:t>Davenne</a:t>
            </a:r>
            <a:r>
              <a:rPr lang="sv-SE" sz="2800" b="0" i="0" dirty="0">
                <a:solidFill>
                  <a:srgbClr val="252525"/>
                </a:solidFill>
                <a:effectLst/>
                <a:highlight>
                  <a:srgbClr val="FFFFFF"/>
                </a:highlight>
                <a:latin typeface="__interVariable_de067d"/>
              </a:rPr>
              <a:t> drivit egen verksamhet på egendomen Les Temps </a:t>
            </a:r>
            <a:r>
              <a:rPr lang="sv-SE" sz="2800" b="0" i="0" dirty="0" err="1">
                <a:solidFill>
                  <a:srgbClr val="252525"/>
                </a:solidFill>
                <a:effectLst/>
                <a:highlight>
                  <a:srgbClr val="FFFFFF"/>
                </a:highlight>
                <a:latin typeface="__interVariable_de067d"/>
              </a:rPr>
              <a:t>Perdus</a:t>
            </a:r>
            <a:r>
              <a:rPr lang="sv-SE" sz="2800" b="0" i="0" dirty="0">
                <a:solidFill>
                  <a:srgbClr val="252525"/>
                </a:solidFill>
                <a:effectLst/>
                <a:highlight>
                  <a:srgbClr val="FFFFFF"/>
                </a:highlight>
                <a:latin typeface="__interVariable_de067d"/>
              </a:rPr>
              <a:t>, belägen i byn </a:t>
            </a:r>
            <a:r>
              <a:rPr lang="sv-SE" sz="2800" b="0" i="0" dirty="0" err="1">
                <a:solidFill>
                  <a:srgbClr val="252525"/>
                </a:solidFill>
                <a:effectLst/>
                <a:highlight>
                  <a:srgbClr val="FFFFFF"/>
                </a:highlight>
                <a:latin typeface="__interVariable_de067d"/>
              </a:rPr>
              <a:t>Prehy</a:t>
            </a:r>
            <a:r>
              <a:rPr lang="sv-SE" sz="2800" b="0" i="0" dirty="0">
                <a:solidFill>
                  <a:srgbClr val="252525"/>
                </a:solidFill>
                <a:effectLst/>
                <a:highlight>
                  <a:srgbClr val="FFFFFF"/>
                </a:highlight>
                <a:latin typeface="__interVariable_de067d"/>
              </a:rPr>
              <a:t> i Chablis.</a:t>
            </a:r>
            <a:br>
              <a:rPr lang="sv-SE" sz="2800" b="0" i="0" dirty="0">
                <a:solidFill>
                  <a:srgbClr val="252525"/>
                </a:solidFill>
                <a:effectLst/>
                <a:highlight>
                  <a:srgbClr val="FFFFFF"/>
                </a:highlight>
                <a:latin typeface="__interVariable_de067d"/>
              </a:rPr>
            </a:br>
            <a:r>
              <a:rPr lang="sv-SE" sz="2800" b="0" i="0" dirty="0">
                <a:solidFill>
                  <a:srgbClr val="252525"/>
                </a:solidFill>
                <a:effectLst/>
                <a:highlight>
                  <a:srgbClr val="FFFFFF"/>
                </a:highlight>
                <a:latin typeface="__interVariable_de067d"/>
              </a:rPr>
              <a:t>Hon arbetade tidigare som vinmakare hos producenten Jean-Marc </a:t>
            </a:r>
            <a:r>
              <a:rPr lang="sv-SE" sz="2800" b="0" i="0" dirty="0" err="1">
                <a:solidFill>
                  <a:srgbClr val="252525"/>
                </a:solidFill>
                <a:effectLst/>
                <a:highlight>
                  <a:srgbClr val="FFFFFF"/>
                </a:highlight>
                <a:latin typeface="__interVariable_de067d"/>
              </a:rPr>
              <a:t>Brocard</a:t>
            </a:r>
            <a:r>
              <a:rPr lang="sv-SE" sz="2800" b="0" i="0" dirty="0">
                <a:solidFill>
                  <a:srgbClr val="252525"/>
                </a:solidFill>
                <a:effectLst/>
                <a:highlight>
                  <a:srgbClr val="FFFFFF"/>
                </a:highlight>
                <a:latin typeface="__interVariable_de067d"/>
              </a:rPr>
              <a:t> i 18 år.</a:t>
            </a:r>
          </a:p>
          <a:p>
            <a:endParaRPr lang="sv-SE" sz="2800" b="0" i="0" dirty="0">
              <a:solidFill>
                <a:srgbClr val="252525"/>
              </a:solidFill>
              <a:effectLst/>
              <a:highlight>
                <a:srgbClr val="FFFFFF"/>
              </a:highlight>
              <a:latin typeface="__interVariable_de067d"/>
            </a:endParaRPr>
          </a:p>
          <a:p>
            <a:r>
              <a:rPr lang="sv-SE" sz="1800" b="1" i="0" kern="100" dirty="0">
                <a:effectLst/>
                <a:latin typeface="Calibri" panose="020F0502020204030204" pitchFamily="34" charset="0"/>
                <a:ea typeface="Calibri" panose="020F0502020204030204" pitchFamily="34" charset="0"/>
                <a:cs typeface="Times New Roman" panose="02020603050405020304" pitchFamily="18" charset="0"/>
              </a:rPr>
              <a:t>Lagring: </a:t>
            </a:r>
            <a:r>
              <a:rPr lang="sv-SE" sz="2800" b="0" i="0" dirty="0">
                <a:solidFill>
                  <a:srgbClr val="252525"/>
                </a:solidFill>
                <a:effectLst/>
                <a:highlight>
                  <a:srgbClr val="FFFFFF"/>
                </a:highlight>
                <a:latin typeface="__interVariable_de067d"/>
              </a:rPr>
              <a:t>Enligt lag ska en </a:t>
            </a:r>
            <a:r>
              <a:rPr lang="sv-SE" sz="2800" b="0" i="0" dirty="0" err="1">
                <a:solidFill>
                  <a:srgbClr val="252525"/>
                </a:solidFill>
                <a:effectLst/>
                <a:highlight>
                  <a:srgbClr val="FFFFFF"/>
                </a:highlight>
                <a:latin typeface="__interVariable_de067d"/>
              </a:rPr>
              <a:t>crémant</a:t>
            </a:r>
            <a:r>
              <a:rPr lang="sv-SE" sz="2800" b="0" i="0" dirty="0">
                <a:solidFill>
                  <a:srgbClr val="252525"/>
                </a:solidFill>
                <a:effectLst/>
                <a:highlight>
                  <a:srgbClr val="FFFFFF"/>
                </a:highlight>
                <a:latin typeface="__interVariable_de067d"/>
              </a:rPr>
              <a:t> legat minst nio månader på sin jästfällning innan </a:t>
            </a:r>
            <a:r>
              <a:rPr lang="sv-SE" sz="2800" b="0" i="0" dirty="0" err="1">
                <a:solidFill>
                  <a:srgbClr val="252525"/>
                </a:solidFill>
                <a:effectLst/>
                <a:highlight>
                  <a:srgbClr val="FFFFFF"/>
                </a:highlight>
                <a:latin typeface="__interVariable_de067d"/>
              </a:rPr>
              <a:t>degorgering</a:t>
            </a:r>
            <a:r>
              <a:rPr lang="sv-SE" sz="2800" b="0" i="0" dirty="0">
                <a:solidFill>
                  <a:srgbClr val="252525"/>
                </a:solidFill>
                <a:effectLst/>
                <a:highlight>
                  <a:srgbClr val="FFFFFF"/>
                </a:highlight>
                <a:latin typeface="__interVariable_de067d"/>
              </a:rPr>
              <a:t>.</a:t>
            </a:r>
          </a:p>
          <a:p>
            <a:endParaRPr lang="sv-SE" sz="2800" b="0" i="0" dirty="0">
              <a:solidFill>
                <a:srgbClr val="252525"/>
              </a:solidFill>
              <a:effectLst/>
              <a:highlight>
                <a:srgbClr val="FFFFFF"/>
              </a:highlight>
              <a:latin typeface="__interVariable_de067d"/>
            </a:endParaRPr>
          </a:p>
          <a:p>
            <a:r>
              <a:rPr lang="sv-SE" sz="1800" b="1" i="0" kern="100" dirty="0">
                <a:effectLst/>
                <a:latin typeface="Calibri" panose="020F0502020204030204" pitchFamily="34" charset="0"/>
                <a:ea typeface="Calibri" panose="020F0502020204030204" pitchFamily="34" charset="0"/>
                <a:cs typeface="Times New Roman" panose="02020603050405020304" pitchFamily="18" charset="0"/>
              </a:rPr>
              <a:t>Tillverkning: </a:t>
            </a:r>
            <a:r>
              <a:rPr lang="sv-SE" sz="2800" b="0" i="0" dirty="0">
                <a:solidFill>
                  <a:srgbClr val="252525"/>
                </a:solidFill>
                <a:effectLst/>
                <a:highlight>
                  <a:srgbClr val="FFFFFF"/>
                </a:highlight>
                <a:latin typeface="__interVariable_de067d"/>
              </a:rPr>
              <a:t>Detta vin är gjort enligt traditionell metod vilket innebär att vinet har fått sina bubblor via en andra jäsning på flaska. Ofta den flaska det sedan säljs i. Efter att man tillverkat ett stilla </a:t>
            </a:r>
            <a:r>
              <a:rPr lang="sv-SE" sz="2800" b="0" i="0" dirty="0" err="1">
                <a:solidFill>
                  <a:srgbClr val="252525"/>
                </a:solidFill>
                <a:effectLst/>
                <a:highlight>
                  <a:srgbClr val="FFFFFF"/>
                </a:highlight>
                <a:latin typeface="__interVariable_de067d"/>
              </a:rPr>
              <a:t>basvin</a:t>
            </a:r>
            <a:r>
              <a:rPr lang="sv-SE" sz="2800" b="0" i="0" dirty="0">
                <a:solidFill>
                  <a:srgbClr val="252525"/>
                </a:solidFill>
                <a:effectLst/>
                <a:highlight>
                  <a:srgbClr val="FFFFFF"/>
                </a:highlight>
                <a:latin typeface="__interVariable_de067d"/>
              </a:rPr>
              <a:t> tappas det på butelj.</a:t>
            </a:r>
            <a:br>
              <a:rPr lang="sv-SE" sz="2800" b="0" i="0" dirty="0">
                <a:solidFill>
                  <a:srgbClr val="252525"/>
                </a:solidFill>
                <a:effectLst/>
                <a:highlight>
                  <a:srgbClr val="FFFFFF"/>
                </a:highlight>
                <a:latin typeface="__interVariable_de067d"/>
              </a:rPr>
            </a:br>
            <a:r>
              <a:rPr lang="sv-SE" sz="2800" b="0" i="0" dirty="0">
                <a:solidFill>
                  <a:srgbClr val="252525"/>
                </a:solidFill>
                <a:effectLst/>
                <a:highlight>
                  <a:srgbClr val="FFFFFF"/>
                </a:highlight>
                <a:latin typeface="__interVariable_de067d"/>
              </a:rPr>
              <a:t>För att vinet ska bli mousserande tillsätts socker och jäst, så kallad </a:t>
            </a:r>
            <a:r>
              <a:rPr lang="sv-SE" sz="2800" b="0" i="0" dirty="0" err="1">
                <a:solidFill>
                  <a:srgbClr val="252525"/>
                </a:solidFill>
                <a:effectLst/>
                <a:highlight>
                  <a:srgbClr val="FFFFFF"/>
                </a:highlight>
                <a:latin typeface="__interVariable_de067d"/>
              </a:rPr>
              <a:t>liqueur</a:t>
            </a:r>
            <a:r>
              <a:rPr lang="sv-SE" sz="2800" b="0" i="0" dirty="0">
                <a:solidFill>
                  <a:srgbClr val="252525"/>
                </a:solidFill>
                <a:effectLst/>
                <a:highlight>
                  <a:srgbClr val="FFFFFF"/>
                </a:highlight>
                <a:latin typeface="__interVariable_de067d"/>
              </a:rPr>
              <a:t> de </a:t>
            </a:r>
            <a:r>
              <a:rPr lang="sv-SE" sz="2800" b="0" i="0" dirty="0" err="1">
                <a:solidFill>
                  <a:srgbClr val="252525"/>
                </a:solidFill>
                <a:effectLst/>
                <a:highlight>
                  <a:srgbClr val="FFFFFF"/>
                </a:highlight>
                <a:latin typeface="__interVariable_de067d"/>
              </a:rPr>
              <a:t>tirage</a:t>
            </a:r>
            <a:r>
              <a:rPr lang="sv-SE" sz="2800" b="0" i="0" dirty="0">
                <a:solidFill>
                  <a:srgbClr val="252525"/>
                </a:solidFill>
                <a:effectLst/>
                <a:highlight>
                  <a:srgbClr val="FFFFFF"/>
                </a:highlight>
                <a:latin typeface="__interVariable_de067d"/>
              </a:rPr>
              <a:t>. Flaskan lagras sedan i svala källare där jästen långsamt äter upp sockret och kolsyra bildas.</a:t>
            </a:r>
            <a:br>
              <a:rPr lang="sv-SE" sz="2800" b="0" i="0" dirty="0">
                <a:solidFill>
                  <a:srgbClr val="252525"/>
                </a:solidFill>
                <a:effectLst/>
                <a:highlight>
                  <a:srgbClr val="FFFFFF"/>
                </a:highlight>
                <a:latin typeface="__interVariable_de067d"/>
              </a:rPr>
            </a:br>
            <a:r>
              <a:rPr lang="sv-SE" sz="2800" b="0" i="0" dirty="0">
                <a:solidFill>
                  <a:srgbClr val="252525"/>
                </a:solidFill>
                <a:effectLst/>
                <a:highlight>
                  <a:srgbClr val="FFFFFF"/>
                </a:highlight>
                <a:latin typeface="__interVariable_de067d"/>
              </a:rPr>
              <a:t>Efter månader och ibland flera års lagring placeras buteljerna i lutande läge med flaskhalsen nedåt. Successivt ökas lutningen till 90 grader och jästfällningen som samlats i flaskhalsen fryses.</a:t>
            </a:r>
            <a:br>
              <a:rPr lang="sv-SE" sz="2800" b="0" i="0" dirty="0">
                <a:solidFill>
                  <a:srgbClr val="252525"/>
                </a:solidFill>
                <a:effectLst/>
                <a:highlight>
                  <a:srgbClr val="FFFFFF"/>
                </a:highlight>
                <a:latin typeface="__interVariable_de067d"/>
              </a:rPr>
            </a:br>
            <a:r>
              <a:rPr lang="sv-SE" sz="2800" b="0" i="0" dirty="0">
                <a:solidFill>
                  <a:srgbClr val="252525"/>
                </a:solidFill>
                <a:effectLst/>
                <a:highlight>
                  <a:srgbClr val="FFFFFF"/>
                </a:highlight>
                <a:latin typeface="__interVariable_de067d"/>
              </a:rPr>
              <a:t>Kapsylen lossas och den frysta jästfällningen avlägsnas, så kallad </a:t>
            </a:r>
            <a:r>
              <a:rPr lang="sv-SE" sz="2800" b="0" i="0" dirty="0" err="1">
                <a:solidFill>
                  <a:srgbClr val="252525"/>
                </a:solidFill>
                <a:effectLst/>
                <a:highlight>
                  <a:srgbClr val="FFFFFF"/>
                </a:highlight>
                <a:latin typeface="__interVariable_de067d"/>
              </a:rPr>
              <a:t>degorgering</a:t>
            </a:r>
            <a:r>
              <a:rPr lang="sv-SE" sz="2800" b="0" i="0" dirty="0">
                <a:solidFill>
                  <a:srgbClr val="252525"/>
                </a:solidFill>
                <a:effectLst/>
                <a:highlight>
                  <a:srgbClr val="FFFFFF"/>
                </a:highlight>
                <a:latin typeface="__interVariable_de067d"/>
              </a:rPr>
              <a:t>. Flaskan toppas upp med nytt vin samt en liten mängd socker, så kallad </a:t>
            </a:r>
            <a:r>
              <a:rPr lang="sv-SE" sz="2800" b="0" i="0" dirty="0" err="1">
                <a:solidFill>
                  <a:srgbClr val="252525"/>
                </a:solidFill>
                <a:effectLst/>
                <a:highlight>
                  <a:srgbClr val="FFFFFF"/>
                </a:highlight>
                <a:latin typeface="__interVariable_de067d"/>
              </a:rPr>
              <a:t>dosage</a:t>
            </a:r>
            <a:r>
              <a:rPr lang="sv-SE" sz="2800" b="0" i="0" dirty="0">
                <a:solidFill>
                  <a:srgbClr val="252525"/>
                </a:solidFill>
                <a:effectLst/>
                <a:highlight>
                  <a:srgbClr val="FFFFFF"/>
                </a:highlight>
                <a:latin typeface="__interVariable_de067d"/>
              </a:rPr>
              <a:t>, och försluts igen.</a:t>
            </a:r>
          </a:p>
        </p:txBody>
      </p:sp>
      <p:sp>
        <p:nvSpPr>
          <p:cNvPr id="4" name="Platshållare för bildnummer 3"/>
          <p:cNvSpPr>
            <a:spLocks noGrp="1"/>
          </p:cNvSpPr>
          <p:nvPr>
            <p:ph type="sldNum" sz="quarter" idx="5"/>
          </p:nvPr>
        </p:nvSpPr>
        <p:spPr/>
        <p:txBody>
          <a:bodyPr/>
          <a:lstStyle/>
          <a:p>
            <a:fld id="{D18F1CD7-E2BE-4A67-8207-E60D11195459}" type="slidenum">
              <a:rPr lang="en-GB" smtClean="0"/>
              <a:t>3</a:t>
            </a:fld>
            <a:endParaRPr lang="en-GB"/>
          </a:p>
        </p:txBody>
      </p:sp>
    </p:spTree>
    <p:extLst>
      <p:ext uri="{BB962C8B-B14F-4D97-AF65-F5344CB8AC3E}">
        <p14:creationId xmlns:p14="http://schemas.microsoft.com/office/powerpoint/2010/main" val="3433757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Systembolagets </a:t>
            </a:r>
            <a:r>
              <a:rPr lang="sv-SE" sz="1800" b="1" kern="100" dirty="0" err="1">
                <a:effectLst/>
                <a:latin typeface="Calibri" panose="020F0502020204030204" pitchFamily="34" charset="0"/>
                <a:ea typeface="Calibri" panose="020F0502020204030204" pitchFamily="34" charset="0"/>
                <a:cs typeface="Times New Roman" panose="02020603050405020304" pitchFamily="18" charset="0"/>
              </a:rPr>
              <a:t>smakklockor</a:t>
            </a:r>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Sötma: 1</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Fyllighet: 5</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Syra: 10</a:t>
            </a:r>
          </a:p>
          <a:p>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Färg: </a:t>
            </a:r>
            <a:r>
              <a:rPr lang="sv-SE" sz="1800" b="0" kern="100" dirty="0">
                <a:effectLst/>
                <a:latin typeface="Calibri" panose="020F0502020204030204" pitchFamily="34" charset="0"/>
                <a:ea typeface="Calibri" panose="020F0502020204030204" pitchFamily="34" charset="0"/>
                <a:cs typeface="Times New Roman" panose="02020603050405020304" pitchFamily="18" charset="0"/>
              </a:rPr>
              <a:t>Ljusgul färg.</a:t>
            </a: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Doft: </a:t>
            </a:r>
            <a:r>
              <a:rPr lang="sv-SE" sz="2800" b="0" i="0" dirty="0">
                <a:solidFill>
                  <a:srgbClr val="252525"/>
                </a:solidFill>
                <a:effectLst/>
                <a:highlight>
                  <a:srgbClr val="FFFFFF"/>
                </a:highlight>
                <a:latin typeface="__interVariable_de067d"/>
              </a:rPr>
              <a:t>Fruktig, nyanserad doft med inslag av röda äpplen, kex, nougat, citrus och örter.</a:t>
            </a: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Smak: </a:t>
            </a:r>
            <a:r>
              <a:rPr lang="sv-SE" sz="2800" b="0" i="0" dirty="0">
                <a:solidFill>
                  <a:srgbClr val="252525"/>
                </a:solidFill>
                <a:effectLst/>
                <a:highlight>
                  <a:srgbClr val="FFFFFF"/>
                </a:highlight>
                <a:latin typeface="__interVariable_de067d"/>
              </a:rPr>
              <a:t>Fruktig, nyanserad, mycket frisk smak med inslag av röda äpplen, kex, nougat, gula plommon och citrus.</a:t>
            </a:r>
          </a:p>
          <a:p>
            <a:endParaRPr lang="sv-SE" sz="1800" b="1"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2800" b="1" i="0" dirty="0">
                <a:solidFill>
                  <a:srgbClr val="252525"/>
                </a:solidFill>
                <a:effectLst/>
                <a:highlight>
                  <a:srgbClr val="FFFFFF"/>
                </a:highlight>
                <a:latin typeface="__interVariable_de067d"/>
              </a:rPr>
              <a:t>Appellationen: </a:t>
            </a:r>
            <a:r>
              <a:rPr lang="sv-SE" sz="2800" b="0" i="0" dirty="0" err="1">
                <a:solidFill>
                  <a:srgbClr val="252525"/>
                </a:solidFill>
                <a:effectLst/>
                <a:highlight>
                  <a:srgbClr val="FFFFFF"/>
                </a:highlight>
                <a:latin typeface="__interVariable_de067d"/>
              </a:rPr>
              <a:t>Cava</a:t>
            </a:r>
            <a:r>
              <a:rPr lang="sv-SE" sz="2800" b="0" i="0" dirty="0">
                <a:solidFill>
                  <a:srgbClr val="252525"/>
                </a:solidFill>
                <a:effectLst/>
                <a:highlight>
                  <a:srgbClr val="FFFFFF"/>
                </a:highlight>
                <a:latin typeface="__interVariable_de067d"/>
              </a:rPr>
              <a:t> är en benämning på spanskt mousserande vin gjort enligt den traditionella metoden. Det finns ett flertal vinområden i Spanien som får göra mousserande vin under namnet </a:t>
            </a:r>
            <a:r>
              <a:rPr lang="sv-SE" sz="2800" b="0" i="0" dirty="0" err="1">
                <a:solidFill>
                  <a:srgbClr val="252525"/>
                </a:solidFill>
                <a:effectLst/>
                <a:highlight>
                  <a:srgbClr val="FFFFFF"/>
                </a:highlight>
                <a:latin typeface="__interVariable_de067d"/>
              </a:rPr>
              <a:t>cava</a:t>
            </a:r>
            <a:r>
              <a:rPr lang="sv-SE" sz="2800" b="0" i="0" dirty="0">
                <a:solidFill>
                  <a:srgbClr val="252525"/>
                </a:solidFill>
                <a:effectLst/>
                <a:highlight>
                  <a:srgbClr val="FFFFFF"/>
                </a:highlight>
                <a:latin typeface="__interVariable_de067d"/>
              </a:rPr>
              <a:t>. Detta vin har sitt ursprung i Katalonien, där nästan all </a:t>
            </a:r>
            <a:r>
              <a:rPr lang="sv-SE" sz="2800" b="0" i="0" dirty="0" err="1">
                <a:solidFill>
                  <a:srgbClr val="252525"/>
                </a:solidFill>
                <a:effectLst/>
                <a:highlight>
                  <a:srgbClr val="FFFFFF"/>
                </a:highlight>
                <a:latin typeface="__interVariable_de067d"/>
              </a:rPr>
              <a:t>cava</a:t>
            </a:r>
            <a:r>
              <a:rPr lang="sv-SE" sz="2800" b="0" i="0" dirty="0">
                <a:solidFill>
                  <a:srgbClr val="252525"/>
                </a:solidFill>
                <a:effectLst/>
                <a:highlight>
                  <a:srgbClr val="FFFFFF"/>
                </a:highlight>
                <a:latin typeface="__interVariable_de067d"/>
              </a:rPr>
              <a:t> produceras.</a:t>
            </a:r>
          </a:p>
          <a:p>
            <a:endParaRPr lang="sv-SE" sz="2800" b="1" i="0" dirty="0">
              <a:solidFill>
                <a:srgbClr val="252525"/>
              </a:solidFill>
              <a:effectLst/>
              <a:highlight>
                <a:srgbClr val="FFFFFF"/>
              </a:highlight>
              <a:latin typeface="__interVariable_de067d"/>
            </a:endParaRPr>
          </a:p>
          <a:p>
            <a:r>
              <a:rPr lang="sv-SE" sz="2800" b="1" i="0" dirty="0">
                <a:solidFill>
                  <a:srgbClr val="252525"/>
                </a:solidFill>
                <a:effectLst/>
                <a:highlight>
                  <a:srgbClr val="FFFFFF"/>
                </a:highlight>
                <a:latin typeface="__interVariable_de067d"/>
              </a:rPr>
              <a:t>Producenten: </a:t>
            </a:r>
            <a:r>
              <a:rPr lang="sv-SE" sz="4000" b="0" i="0" dirty="0">
                <a:solidFill>
                  <a:srgbClr val="252525"/>
                </a:solidFill>
                <a:effectLst/>
                <a:highlight>
                  <a:srgbClr val="FFFFFF"/>
                </a:highlight>
                <a:latin typeface="__interVariable_de067d"/>
              </a:rPr>
              <a:t>1+1=3 grundades 1985 i Font-</a:t>
            </a:r>
            <a:r>
              <a:rPr lang="sv-SE" sz="4000" b="0" i="0" dirty="0" err="1">
                <a:solidFill>
                  <a:srgbClr val="252525"/>
                </a:solidFill>
                <a:effectLst/>
                <a:highlight>
                  <a:srgbClr val="FFFFFF"/>
                </a:highlight>
                <a:latin typeface="__interVariable_de067d"/>
              </a:rPr>
              <a:t>Rubí</a:t>
            </a:r>
            <a:r>
              <a:rPr lang="sv-SE" sz="4000" b="0" i="0" dirty="0">
                <a:solidFill>
                  <a:srgbClr val="252525"/>
                </a:solidFill>
                <a:effectLst/>
                <a:highlight>
                  <a:srgbClr val="FFFFFF"/>
                </a:highlight>
                <a:latin typeface="__interVariable_de067d"/>
              </a:rPr>
              <a:t>, Alt </a:t>
            </a:r>
            <a:r>
              <a:rPr lang="sv-SE" sz="4000" b="0" i="0" dirty="0" err="1">
                <a:solidFill>
                  <a:srgbClr val="252525"/>
                </a:solidFill>
                <a:effectLst/>
                <a:highlight>
                  <a:srgbClr val="FFFFFF"/>
                </a:highlight>
                <a:latin typeface="__interVariable_de067d"/>
              </a:rPr>
              <a:t>Penedès</a:t>
            </a:r>
            <a:r>
              <a:rPr lang="sv-SE" sz="4000" b="0" i="0" dirty="0">
                <a:solidFill>
                  <a:srgbClr val="252525"/>
                </a:solidFill>
                <a:effectLst/>
                <a:highlight>
                  <a:srgbClr val="FFFFFF"/>
                </a:highlight>
                <a:latin typeface="__interVariable_de067d"/>
              </a:rPr>
              <a:t> i Barcelona. Företaget gör både vitt, rött, rosé samt </a:t>
            </a:r>
            <a:r>
              <a:rPr lang="sv-SE" sz="4000" b="0" i="0" dirty="0" err="1">
                <a:solidFill>
                  <a:srgbClr val="252525"/>
                </a:solidFill>
                <a:effectLst/>
                <a:highlight>
                  <a:srgbClr val="FFFFFF"/>
                </a:highlight>
                <a:latin typeface="__interVariable_de067d"/>
              </a:rPr>
              <a:t>cava</a:t>
            </a:r>
            <a:r>
              <a:rPr lang="sv-SE" sz="4000" b="0" i="0" dirty="0">
                <a:solidFill>
                  <a:srgbClr val="252525"/>
                </a:solidFill>
                <a:effectLst/>
                <a:highlight>
                  <a:srgbClr val="FFFFFF"/>
                </a:highlight>
                <a:latin typeface="__interVariable_de067d"/>
              </a:rPr>
              <a:t>. Hela produktionen är ekologiskt certifierad. Vinmakare är </a:t>
            </a:r>
            <a:r>
              <a:rPr lang="sv-SE" sz="4000" b="0" i="0" dirty="0" err="1">
                <a:solidFill>
                  <a:srgbClr val="252525"/>
                </a:solidFill>
                <a:effectLst/>
                <a:highlight>
                  <a:srgbClr val="FFFFFF"/>
                </a:highlight>
                <a:latin typeface="__interVariable_de067d"/>
              </a:rPr>
              <a:t>Josep</a:t>
            </a:r>
            <a:r>
              <a:rPr lang="sv-SE" sz="4000" b="0" i="0" dirty="0">
                <a:solidFill>
                  <a:srgbClr val="252525"/>
                </a:solidFill>
                <a:effectLst/>
                <a:highlight>
                  <a:srgbClr val="FFFFFF"/>
                </a:highlight>
                <a:latin typeface="__interVariable_de067d"/>
              </a:rPr>
              <a:t> </a:t>
            </a:r>
            <a:r>
              <a:rPr lang="sv-SE" sz="4000" b="0" i="0" dirty="0" err="1">
                <a:solidFill>
                  <a:srgbClr val="252525"/>
                </a:solidFill>
                <a:effectLst/>
                <a:highlight>
                  <a:srgbClr val="FFFFFF"/>
                </a:highlight>
                <a:latin typeface="__interVariable_de067d"/>
              </a:rPr>
              <a:t>Piñol</a:t>
            </a:r>
            <a:r>
              <a:rPr lang="sv-SE" sz="4000" b="0" i="0" dirty="0">
                <a:solidFill>
                  <a:srgbClr val="252525"/>
                </a:solidFill>
                <a:effectLst/>
                <a:highlight>
                  <a:srgbClr val="FFFFFF"/>
                </a:highlight>
                <a:latin typeface="__interVariable_de067d"/>
              </a:rPr>
              <a:t>.</a:t>
            </a:r>
          </a:p>
          <a:p>
            <a:endParaRPr lang="sv-SE" sz="4000" b="0" i="0" dirty="0">
              <a:solidFill>
                <a:srgbClr val="252525"/>
              </a:solidFill>
              <a:effectLst/>
              <a:highlight>
                <a:srgbClr val="FFFFFF"/>
              </a:highlight>
              <a:latin typeface="__interVariable_de067d"/>
            </a:endParaRPr>
          </a:p>
          <a:p>
            <a:r>
              <a:rPr lang="sv-SE" sz="4000" b="1" i="0" dirty="0">
                <a:solidFill>
                  <a:srgbClr val="252525"/>
                </a:solidFill>
                <a:effectLst/>
                <a:highlight>
                  <a:srgbClr val="FFFFFF"/>
                </a:highlight>
                <a:latin typeface="__interVariable_de067d"/>
              </a:rPr>
              <a:t>Lagring: </a:t>
            </a:r>
            <a:r>
              <a:rPr lang="sv-SE" sz="4000" b="0" i="0" dirty="0">
                <a:solidFill>
                  <a:srgbClr val="252525"/>
                </a:solidFill>
                <a:effectLst/>
                <a:highlight>
                  <a:srgbClr val="FFFFFF"/>
                </a:highlight>
                <a:latin typeface="__interVariable_de067d"/>
              </a:rPr>
              <a:t>Enligt lag ska en </a:t>
            </a:r>
            <a:r>
              <a:rPr lang="sv-SE" sz="4000" b="0" i="0" dirty="0" err="1">
                <a:solidFill>
                  <a:srgbClr val="252525"/>
                </a:solidFill>
                <a:effectLst/>
                <a:highlight>
                  <a:srgbClr val="FFFFFF"/>
                </a:highlight>
                <a:latin typeface="__interVariable_de067d"/>
              </a:rPr>
              <a:t>cava</a:t>
            </a:r>
            <a:r>
              <a:rPr lang="sv-SE" sz="4000" b="0" i="0" dirty="0">
                <a:solidFill>
                  <a:srgbClr val="252525"/>
                </a:solidFill>
                <a:effectLst/>
                <a:highlight>
                  <a:srgbClr val="FFFFFF"/>
                </a:highlight>
                <a:latin typeface="__interVariable_de067d"/>
              </a:rPr>
              <a:t> legat minst nio månader på sin jästfällning innan </a:t>
            </a:r>
            <a:r>
              <a:rPr lang="sv-SE" sz="4000" b="0" i="0" dirty="0" err="1">
                <a:solidFill>
                  <a:srgbClr val="252525"/>
                </a:solidFill>
                <a:effectLst/>
                <a:highlight>
                  <a:srgbClr val="FFFFFF"/>
                </a:highlight>
                <a:latin typeface="__interVariable_de067d"/>
              </a:rPr>
              <a:t>degorgering</a:t>
            </a:r>
            <a:r>
              <a:rPr lang="sv-SE" sz="4000" b="0" i="0" dirty="0">
                <a:solidFill>
                  <a:srgbClr val="252525"/>
                </a:solidFill>
                <a:effectLst/>
                <a:highlight>
                  <a:srgbClr val="FFFFFF"/>
                </a:highlight>
                <a:latin typeface="__interVariable_de067d"/>
              </a:rPr>
              <a:t>. Denna </a:t>
            </a:r>
            <a:r>
              <a:rPr lang="sv-SE" sz="4000" b="0" i="0" dirty="0" err="1">
                <a:solidFill>
                  <a:srgbClr val="252525"/>
                </a:solidFill>
                <a:effectLst/>
                <a:highlight>
                  <a:srgbClr val="FFFFFF"/>
                </a:highlight>
                <a:latin typeface="__interVariable_de067d"/>
              </a:rPr>
              <a:t>cava</a:t>
            </a:r>
            <a:r>
              <a:rPr lang="sv-SE" sz="4000" b="0" i="0" dirty="0">
                <a:solidFill>
                  <a:srgbClr val="252525"/>
                </a:solidFill>
                <a:effectLst/>
                <a:highlight>
                  <a:srgbClr val="FFFFFF"/>
                </a:highlight>
                <a:latin typeface="__interVariable_de067d"/>
              </a:rPr>
              <a:t> har legat tre år med jästfällningen i flaska före </a:t>
            </a:r>
            <a:r>
              <a:rPr lang="sv-SE" sz="4000" b="0" i="0" dirty="0" err="1">
                <a:solidFill>
                  <a:srgbClr val="252525"/>
                </a:solidFill>
                <a:effectLst/>
                <a:highlight>
                  <a:srgbClr val="FFFFFF"/>
                </a:highlight>
                <a:latin typeface="__interVariable_de067d"/>
              </a:rPr>
              <a:t>degorgering</a:t>
            </a:r>
            <a:r>
              <a:rPr lang="sv-SE" sz="4000" b="0" i="0" dirty="0">
                <a:solidFill>
                  <a:srgbClr val="252525"/>
                </a:solidFill>
                <a:effectLst/>
                <a:highlight>
                  <a:srgbClr val="FFFFFF"/>
                </a:highlight>
                <a:latin typeface="__interVariable_de067d"/>
              </a:rPr>
              <a:t>.</a:t>
            </a:r>
          </a:p>
          <a:p>
            <a:endParaRPr lang="sv-SE" sz="4000" b="0" i="1" dirty="0">
              <a:solidFill>
                <a:srgbClr val="252525"/>
              </a:solidFill>
              <a:effectLst/>
              <a:highlight>
                <a:srgbClr val="FFFFFF"/>
              </a:highlight>
              <a:latin typeface="__interVariable_de067d"/>
            </a:endParaRPr>
          </a:p>
          <a:p>
            <a:r>
              <a:rPr lang="sv-SE" sz="4000" b="1" i="0" dirty="0">
                <a:solidFill>
                  <a:srgbClr val="252525"/>
                </a:solidFill>
                <a:effectLst/>
                <a:highlight>
                  <a:srgbClr val="FFFFFF"/>
                </a:highlight>
                <a:latin typeface="__interVariable_de067d"/>
              </a:rPr>
              <a:t>Tillverkning: </a:t>
            </a:r>
            <a:r>
              <a:rPr lang="sv-SE" sz="4000" b="0" i="0" dirty="0">
                <a:solidFill>
                  <a:srgbClr val="252525"/>
                </a:solidFill>
                <a:effectLst/>
                <a:highlight>
                  <a:srgbClr val="FFFFFF"/>
                </a:highlight>
                <a:latin typeface="__interVariable_de067d"/>
              </a:rPr>
              <a:t>Detta vin är gjort enligt traditionell metod vilket innebär att vinet har fått sina bubblor via en andra jäsning på flaska. Ofta den flaska det sedan säljs i. Efter att man tillverkat ett stilla </a:t>
            </a:r>
            <a:r>
              <a:rPr lang="sv-SE" sz="4000" b="0" i="0" dirty="0" err="1">
                <a:solidFill>
                  <a:srgbClr val="252525"/>
                </a:solidFill>
                <a:effectLst/>
                <a:highlight>
                  <a:srgbClr val="FFFFFF"/>
                </a:highlight>
                <a:latin typeface="__interVariable_de067d"/>
              </a:rPr>
              <a:t>basvin</a:t>
            </a:r>
            <a:r>
              <a:rPr lang="sv-SE" sz="4000" b="0" i="0" dirty="0">
                <a:solidFill>
                  <a:srgbClr val="252525"/>
                </a:solidFill>
                <a:effectLst/>
                <a:highlight>
                  <a:srgbClr val="FFFFFF"/>
                </a:highlight>
                <a:latin typeface="__interVariable_de067d"/>
              </a:rPr>
              <a:t> tappas det på butelj. För att vinet ska bli mousserande tillsätts socker och jäst, så kallad </a:t>
            </a:r>
            <a:r>
              <a:rPr lang="sv-SE" sz="4000" b="0" i="0" dirty="0" err="1">
                <a:solidFill>
                  <a:srgbClr val="252525"/>
                </a:solidFill>
                <a:effectLst/>
                <a:highlight>
                  <a:srgbClr val="FFFFFF"/>
                </a:highlight>
                <a:latin typeface="__interVariable_de067d"/>
              </a:rPr>
              <a:t>liqueur</a:t>
            </a:r>
            <a:r>
              <a:rPr lang="sv-SE" sz="4000" b="0" i="0" dirty="0">
                <a:solidFill>
                  <a:srgbClr val="252525"/>
                </a:solidFill>
                <a:effectLst/>
                <a:highlight>
                  <a:srgbClr val="FFFFFF"/>
                </a:highlight>
                <a:latin typeface="__interVariable_de067d"/>
              </a:rPr>
              <a:t> de </a:t>
            </a:r>
            <a:r>
              <a:rPr lang="sv-SE" sz="4000" b="0" i="0" dirty="0" err="1">
                <a:solidFill>
                  <a:srgbClr val="252525"/>
                </a:solidFill>
                <a:effectLst/>
                <a:highlight>
                  <a:srgbClr val="FFFFFF"/>
                </a:highlight>
                <a:latin typeface="__interVariable_de067d"/>
              </a:rPr>
              <a:t>tirage</a:t>
            </a:r>
            <a:r>
              <a:rPr lang="sv-SE" sz="4000" b="0" i="0" dirty="0">
                <a:solidFill>
                  <a:srgbClr val="252525"/>
                </a:solidFill>
                <a:effectLst/>
                <a:highlight>
                  <a:srgbClr val="FFFFFF"/>
                </a:highlight>
                <a:latin typeface="__interVariable_de067d"/>
              </a:rPr>
              <a:t>. Flaskan lagras sedan i svala källare där jästen långsamt äter upp sockret och kolsyra bildas. Efter månader och ibland flera års lagring placeras buteljerna i lutande läge med flaskhalsen nedåt. Successivt ökas lutningen till 90 grader och jästfällningen som samlats i flaskhalsen fryses. Kapsylen lossas och den frysta jästfällningen avlägsnas, så kallad </a:t>
            </a:r>
            <a:r>
              <a:rPr lang="sv-SE" sz="4000" b="0" i="0" dirty="0" err="1">
                <a:solidFill>
                  <a:srgbClr val="252525"/>
                </a:solidFill>
                <a:effectLst/>
                <a:highlight>
                  <a:srgbClr val="FFFFFF"/>
                </a:highlight>
                <a:latin typeface="__interVariable_de067d"/>
              </a:rPr>
              <a:t>degorgering</a:t>
            </a:r>
            <a:r>
              <a:rPr lang="sv-SE" sz="4000" b="0" i="0" dirty="0">
                <a:solidFill>
                  <a:srgbClr val="252525"/>
                </a:solidFill>
                <a:effectLst/>
                <a:highlight>
                  <a:srgbClr val="FFFFFF"/>
                </a:highlight>
                <a:latin typeface="__interVariable_de067d"/>
              </a:rPr>
              <a:t>. Flaskan toppas upp med nytt vin samt en liten mängd socker, så kallad </a:t>
            </a:r>
            <a:r>
              <a:rPr lang="sv-SE" sz="4000" b="0" i="0" dirty="0" err="1">
                <a:solidFill>
                  <a:srgbClr val="252525"/>
                </a:solidFill>
                <a:effectLst/>
                <a:highlight>
                  <a:srgbClr val="FFFFFF"/>
                </a:highlight>
                <a:latin typeface="__interVariable_de067d"/>
              </a:rPr>
              <a:t>dosage</a:t>
            </a:r>
            <a:r>
              <a:rPr lang="sv-SE" sz="4000" b="0" i="0" dirty="0">
                <a:solidFill>
                  <a:srgbClr val="252525"/>
                </a:solidFill>
                <a:effectLst/>
                <a:highlight>
                  <a:srgbClr val="FFFFFF"/>
                </a:highlight>
                <a:latin typeface="__interVariable_de067d"/>
              </a:rPr>
              <a:t>, och försluts igen.</a:t>
            </a:r>
          </a:p>
          <a:p>
            <a:r>
              <a:rPr lang="sv-SE" sz="5400" b="0" i="0" dirty="0">
                <a:solidFill>
                  <a:srgbClr val="252525"/>
                </a:solidFill>
                <a:effectLst/>
                <a:highlight>
                  <a:srgbClr val="FFFFFF"/>
                </a:highlight>
                <a:latin typeface="__interVariable_de067d"/>
              </a:rPr>
              <a:t>Mousserande vin som enbart är gjort av blå druvsorter - i det här fallet </a:t>
            </a:r>
            <a:r>
              <a:rPr lang="sv-SE" sz="5400" b="0" i="0" dirty="0" err="1">
                <a:solidFill>
                  <a:srgbClr val="252525"/>
                </a:solidFill>
                <a:effectLst/>
                <a:highlight>
                  <a:srgbClr val="FFFFFF"/>
                </a:highlight>
                <a:latin typeface="__interVariable_de067d"/>
              </a:rPr>
              <a:t>pinot</a:t>
            </a:r>
            <a:r>
              <a:rPr lang="sv-SE" sz="5400" b="0" i="0" dirty="0">
                <a:solidFill>
                  <a:srgbClr val="252525"/>
                </a:solidFill>
                <a:effectLst/>
                <a:highlight>
                  <a:srgbClr val="FFFFFF"/>
                </a:highlight>
                <a:latin typeface="__interVariable_de067d"/>
              </a:rPr>
              <a:t> </a:t>
            </a:r>
            <a:r>
              <a:rPr lang="sv-SE" sz="5400" b="0" i="0" dirty="0" err="1">
                <a:solidFill>
                  <a:srgbClr val="252525"/>
                </a:solidFill>
                <a:effectLst/>
                <a:highlight>
                  <a:srgbClr val="FFFFFF"/>
                </a:highlight>
                <a:latin typeface="__interVariable_de067d"/>
              </a:rPr>
              <a:t>noir</a:t>
            </a:r>
            <a:r>
              <a:rPr lang="sv-SE" sz="5400" b="0" i="0" dirty="0">
                <a:solidFill>
                  <a:srgbClr val="252525"/>
                </a:solidFill>
                <a:effectLst/>
                <a:highlight>
                  <a:srgbClr val="FFFFFF"/>
                </a:highlight>
                <a:latin typeface="__interVariable_de067d"/>
              </a:rPr>
              <a:t> - kallas ofta för </a:t>
            </a:r>
            <a:r>
              <a:rPr lang="sv-SE" sz="5400" b="0" i="0" dirty="0" err="1">
                <a:solidFill>
                  <a:srgbClr val="252525"/>
                </a:solidFill>
                <a:effectLst/>
                <a:highlight>
                  <a:srgbClr val="FFFFFF"/>
                </a:highlight>
                <a:latin typeface="__interVariable_de067d"/>
              </a:rPr>
              <a:t>blanc</a:t>
            </a:r>
            <a:r>
              <a:rPr lang="sv-SE" sz="5400" b="0" i="0" dirty="0">
                <a:solidFill>
                  <a:srgbClr val="252525"/>
                </a:solidFill>
                <a:effectLst/>
                <a:highlight>
                  <a:srgbClr val="FFFFFF"/>
                </a:highlight>
                <a:latin typeface="__interVariable_de067d"/>
              </a:rPr>
              <a:t> de </a:t>
            </a:r>
            <a:r>
              <a:rPr lang="sv-SE" sz="5400" b="0" i="0" dirty="0" err="1">
                <a:solidFill>
                  <a:srgbClr val="252525"/>
                </a:solidFill>
                <a:effectLst/>
                <a:highlight>
                  <a:srgbClr val="FFFFFF"/>
                </a:highlight>
                <a:latin typeface="__interVariable_de067d"/>
              </a:rPr>
              <a:t>noirs</a:t>
            </a:r>
            <a:r>
              <a:rPr lang="sv-SE" sz="5400" b="0" i="0" dirty="0">
                <a:solidFill>
                  <a:srgbClr val="252525"/>
                </a:solidFill>
                <a:effectLst/>
                <a:highlight>
                  <a:srgbClr val="FFFFFF"/>
                </a:highlight>
                <a:latin typeface="__interVariable_de067d"/>
              </a:rPr>
              <a:t>. Druvornas färg sitter i skalet och genom att minimera </a:t>
            </a:r>
            <a:r>
              <a:rPr lang="sv-SE" sz="5400" b="0" i="0" dirty="0" err="1">
                <a:solidFill>
                  <a:srgbClr val="252525"/>
                </a:solidFill>
                <a:effectLst/>
                <a:highlight>
                  <a:srgbClr val="FFFFFF"/>
                </a:highlight>
                <a:latin typeface="__interVariable_de067d"/>
              </a:rPr>
              <a:t>skalkontakten</a:t>
            </a:r>
            <a:r>
              <a:rPr lang="sv-SE" sz="5400" b="0" i="0" dirty="0">
                <a:solidFill>
                  <a:srgbClr val="252525"/>
                </a:solidFill>
                <a:effectLst/>
                <a:highlight>
                  <a:srgbClr val="FFFFFF"/>
                </a:highlight>
                <a:latin typeface="__interVariable_de067d"/>
              </a:rPr>
              <a:t> kan man göra vita viner av blå druvor.</a:t>
            </a:r>
            <a:endParaRPr lang="sv-SE" sz="4000" b="0" i="0" dirty="0">
              <a:solidFill>
                <a:srgbClr val="252525"/>
              </a:solidFill>
              <a:effectLst/>
              <a:highlight>
                <a:srgbClr val="FFFFFF"/>
              </a:highlight>
              <a:latin typeface="__interVariable_de067d"/>
            </a:endParaRPr>
          </a:p>
          <a:p>
            <a:endParaRPr lang="sv-SE" sz="2800" b="0" i="0" dirty="0">
              <a:solidFill>
                <a:srgbClr val="252525"/>
              </a:solidFill>
              <a:effectLst/>
              <a:highlight>
                <a:srgbClr val="FFFFFF"/>
              </a:highlight>
              <a:latin typeface="__interVariable_de067d"/>
            </a:endParaRPr>
          </a:p>
          <a:p>
            <a:r>
              <a:rPr lang="sv-SE" sz="2800" b="0" i="0" dirty="0">
                <a:solidFill>
                  <a:srgbClr val="252525"/>
                </a:solidFill>
                <a:effectLst/>
                <a:highlight>
                  <a:srgbClr val="FFFFFF"/>
                </a:highlight>
                <a:latin typeface="__interVariable_de067d"/>
              </a:rPr>
              <a:t>Veganvänligt</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sv-SE" sz="1800" b="1" kern="100" dirty="0" err="1">
                <a:effectLst/>
                <a:latin typeface="Calibri" panose="020F0502020204030204" pitchFamily="34" charset="0"/>
                <a:ea typeface="Calibri" panose="020F0502020204030204" pitchFamily="34" charset="0"/>
                <a:cs typeface="Times New Roman" panose="02020603050405020304" pitchFamily="18" charset="0"/>
              </a:rPr>
              <a:t>Vinlocus</a:t>
            </a:r>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2021 03 Mars</a:t>
            </a: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Bedömning: </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Utvecklad doft med rostad ek, gula äpplen, persika, aprikos, smör och vanilj. Medelfyllig, avrundad, fruktig smak med fatkaraktär, antydd strävhet, fin syra, mycket bra längd och påtagligt varm avslutning.  </a:t>
            </a:r>
          </a:p>
          <a:p>
            <a:endParaRPr lang="sv-SE" dirty="0"/>
          </a:p>
        </p:txBody>
      </p:sp>
      <p:sp>
        <p:nvSpPr>
          <p:cNvPr id="4" name="Platshållare för bildnummer 3"/>
          <p:cNvSpPr>
            <a:spLocks noGrp="1"/>
          </p:cNvSpPr>
          <p:nvPr>
            <p:ph type="sldNum" sz="quarter" idx="5"/>
          </p:nvPr>
        </p:nvSpPr>
        <p:spPr/>
        <p:txBody>
          <a:bodyPr/>
          <a:lstStyle/>
          <a:p>
            <a:fld id="{D18F1CD7-E2BE-4A67-8207-E60D11195459}" type="slidenum">
              <a:rPr lang="en-GB" smtClean="0"/>
              <a:t>4</a:t>
            </a:fld>
            <a:endParaRPr lang="en-GB"/>
          </a:p>
        </p:txBody>
      </p:sp>
    </p:spTree>
    <p:extLst>
      <p:ext uri="{BB962C8B-B14F-4D97-AF65-F5344CB8AC3E}">
        <p14:creationId xmlns:p14="http://schemas.microsoft.com/office/powerpoint/2010/main" val="1967533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Systembolagets </a:t>
            </a:r>
            <a:r>
              <a:rPr lang="sv-SE" sz="1800" b="1" kern="100" dirty="0" err="1">
                <a:effectLst/>
                <a:latin typeface="Calibri" panose="020F0502020204030204" pitchFamily="34" charset="0"/>
                <a:ea typeface="Calibri" panose="020F0502020204030204" pitchFamily="34" charset="0"/>
                <a:cs typeface="Times New Roman" panose="02020603050405020304" pitchFamily="18" charset="0"/>
              </a:rPr>
              <a:t>smakklockor</a:t>
            </a:r>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Sötma: 1</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Fyllighet: 6</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Syra: 10</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sv-SE" sz="1200" b="1" kern="100" dirty="0">
                <a:effectLst/>
                <a:latin typeface="Calibri" panose="020F0502020204030204" pitchFamily="34" charset="0"/>
                <a:ea typeface="Calibri" panose="020F0502020204030204" pitchFamily="34" charset="0"/>
                <a:cs typeface="Times New Roman" panose="02020603050405020304" pitchFamily="18" charset="0"/>
              </a:rPr>
              <a:t>Färg: </a:t>
            </a:r>
            <a:r>
              <a:rPr lang="sv-SE" sz="1200" b="0" kern="100" dirty="0">
                <a:effectLst/>
                <a:latin typeface="Calibri" panose="020F0502020204030204" pitchFamily="34" charset="0"/>
                <a:ea typeface="Calibri" panose="020F0502020204030204" pitchFamily="34" charset="0"/>
                <a:cs typeface="Times New Roman" panose="02020603050405020304" pitchFamily="18" charset="0"/>
              </a:rPr>
              <a:t>Ljusgul färg.</a:t>
            </a:r>
          </a:p>
          <a:p>
            <a:r>
              <a:rPr lang="sv-SE" sz="1200" b="1" kern="100" dirty="0">
                <a:effectLst/>
                <a:latin typeface="Calibri" panose="020F0502020204030204" pitchFamily="34" charset="0"/>
                <a:ea typeface="Calibri" panose="020F0502020204030204" pitchFamily="34" charset="0"/>
                <a:cs typeface="Times New Roman" panose="02020603050405020304" pitchFamily="18" charset="0"/>
              </a:rPr>
              <a:t>Doft: </a:t>
            </a:r>
            <a:r>
              <a:rPr lang="sv-SE" sz="1800" b="0" i="0" dirty="0">
                <a:solidFill>
                  <a:srgbClr val="252525"/>
                </a:solidFill>
                <a:effectLst/>
                <a:highlight>
                  <a:srgbClr val="FFFFFF"/>
                </a:highlight>
                <a:latin typeface="__interVariable_de067d"/>
              </a:rPr>
              <a:t>Nyanserad, fruktig doft med inslag av gula äpplen, rostat bröd, apelsinblommor, honung och citrus.</a:t>
            </a:r>
          </a:p>
          <a:p>
            <a:r>
              <a:rPr lang="sv-SE" sz="1200" b="1" kern="100" dirty="0">
                <a:effectLst/>
                <a:latin typeface="Calibri" panose="020F0502020204030204" pitchFamily="34" charset="0"/>
                <a:ea typeface="Calibri" panose="020F0502020204030204" pitchFamily="34" charset="0"/>
                <a:cs typeface="Times New Roman" panose="02020603050405020304" pitchFamily="18" charset="0"/>
              </a:rPr>
              <a:t>Smak: </a:t>
            </a:r>
            <a:r>
              <a:rPr lang="sv-SE" sz="1800" b="0" i="0" dirty="0">
                <a:solidFill>
                  <a:srgbClr val="252525"/>
                </a:solidFill>
                <a:effectLst/>
                <a:highlight>
                  <a:srgbClr val="FFFFFF"/>
                </a:highlight>
                <a:latin typeface="__interVariable_de067d"/>
              </a:rPr>
              <a:t>Nyanserad, mycket frisk smak med inslag av gula äpplen, rostat bröd, honung och grapefrukt.</a:t>
            </a:r>
          </a:p>
          <a:p>
            <a:endParaRPr lang="sv-SE" sz="1800" b="0" i="0" dirty="0">
              <a:solidFill>
                <a:srgbClr val="252525"/>
              </a:solidFill>
              <a:effectLst/>
              <a:highlight>
                <a:srgbClr val="FFFFFF"/>
              </a:highlight>
              <a:latin typeface="__interVariable_de067d"/>
            </a:endParaRP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Ursprung: </a:t>
            </a:r>
            <a:r>
              <a:rPr lang="sv-SE" sz="1800" b="0" i="0" dirty="0">
                <a:solidFill>
                  <a:srgbClr val="252525"/>
                </a:solidFill>
                <a:effectLst/>
                <a:highlight>
                  <a:srgbClr val="FFFFFF"/>
                </a:highlight>
                <a:latin typeface="__interVariable_de067d"/>
              </a:rPr>
              <a:t>Druvorna till detta vin kommer från grand </a:t>
            </a:r>
            <a:r>
              <a:rPr lang="sv-SE" sz="1800" b="0" i="0" dirty="0" err="1">
                <a:solidFill>
                  <a:srgbClr val="252525"/>
                </a:solidFill>
                <a:effectLst/>
                <a:highlight>
                  <a:srgbClr val="FFFFFF"/>
                </a:highlight>
                <a:latin typeface="__interVariable_de067d"/>
              </a:rPr>
              <a:t>cru</a:t>
            </a:r>
            <a:r>
              <a:rPr lang="sv-SE" sz="1800" b="0" i="0" dirty="0">
                <a:solidFill>
                  <a:srgbClr val="252525"/>
                </a:solidFill>
                <a:effectLst/>
                <a:highlight>
                  <a:srgbClr val="FFFFFF"/>
                </a:highlight>
                <a:latin typeface="__interVariable_de067d"/>
              </a:rPr>
              <a:t>-lägen i </a:t>
            </a:r>
            <a:r>
              <a:rPr lang="sv-SE" sz="1800" b="0" i="0" dirty="0" err="1">
                <a:solidFill>
                  <a:srgbClr val="252525"/>
                </a:solidFill>
                <a:effectLst/>
                <a:highlight>
                  <a:srgbClr val="FFFFFF"/>
                </a:highlight>
                <a:latin typeface="__interVariable_de067d"/>
              </a:rPr>
              <a:t>Cramant</a:t>
            </a:r>
            <a:r>
              <a:rPr lang="sv-SE" sz="1800" b="0" i="0" dirty="0">
                <a:solidFill>
                  <a:srgbClr val="252525"/>
                </a:solidFill>
                <a:effectLst/>
                <a:highlight>
                  <a:srgbClr val="FFFFFF"/>
                </a:highlight>
                <a:latin typeface="__interVariable_de067d"/>
              </a:rPr>
              <a:t>, </a:t>
            </a:r>
            <a:r>
              <a:rPr lang="sv-SE" sz="1800" b="0" i="0" dirty="0" err="1">
                <a:solidFill>
                  <a:srgbClr val="252525"/>
                </a:solidFill>
                <a:effectLst/>
                <a:highlight>
                  <a:srgbClr val="FFFFFF"/>
                </a:highlight>
                <a:latin typeface="__interVariable_de067d"/>
              </a:rPr>
              <a:t>Chouilly</a:t>
            </a:r>
            <a:r>
              <a:rPr lang="sv-SE" sz="1800" b="0" i="0" dirty="0">
                <a:solidFill>
                  <a:srgbClr val="252525"/>
                </a:solidFill>
                <a:effectLst/>
                <a:highlight>
                  <a:srgbClr val="FFFFFF"/>
                </a:highlight>
                <a:latin typeface="__interVariable_de067d"/>
              </a:rPr>
              <a:t> och Le </a:t>
            </a:r>
            <a:r>
              <a:rPr lang="sv-SE" sz="1800" b="0" i="0" dirty="0" err="1">
                <a:solidFill>
                  <a:srgbClr val="252525"/>
                </a:solidFill>
                <a:effectLst/>
                <a:highlight>
                  <a:srgbClr val="FFFFFF"/>
                </a:highlight>
                <a:latin typeface="__interVariable_de067d"/>
              </a:rPr>
              <a:t>Mesnil</a:t>
            </a:r>
            <a:r>
              <a:rPr lang="sv-SE" sz="1800" b="0" i="0" dirty="0">
                <a:solidFill>
                  <a:srgbClr val="252525"/>
                </a:solidFill>
                <a:effectLst/>
                <a:highlight>
                  <a:srgbClr val="FFFFFF"/>
                </a:highlight>
                <a:latin typeface="__interVariable_de067d"/>
              </a:rPr>
              <a:t> sur </a:t>
            </a:r>
            <a:r>
              <a:rPr lang="sv-SE" sz="1800" b="0" i="0" dirty="0" err="1">
                <a:solidFill>
                  <a:srgbClr val="252525"/>
                </a:solidFill>
                <a:effectLst/>
                <a:highlight>
                  <a:srgbClr val="FFFFFF"/>
                </a:highlight>
                <a:latin typeface="__interVariable_de067d"/>
              </a:rPr>
              <a:t>Oger</a:t>
            </a:r>
            <a:r>
              <a:rPr lang="sv-SE" sz="1800" b="0" i="0" dirty="0">
                <a:solidFill>
                  <a:srgbClr val="252525"/>
                </a:solidFill>
                <a:effectLst/>
                <a:highlight>
                  <a:srgbClr val="FFFFFF"/>
                </a:highlight>
                <a:latin typeface="__interVariable_de067d"/>
              </a:rPr>
              <a:t>. Vinstockarna har en genomsnittlig ålder på 60 år</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1800" b="1" i="0" dirty="0">
              <a:solidFill>
                <a:srgbClr val="252525"/>
              </a:solidFill>
              <a:effectLst/>
              <a:highlight>
                <a:srgbClr val="FFFFFF"/>
              </a:highlight>
              <a:latin typeface="__interVariable_de067d"/>
            </a:endParaRPr>
          </a:p>
          <a:p>
            <a:r>
              <a:rPr lang="sv-SE" sz="1800" b="1" i="0" dirty="0">
                <a:solidFill>
                  <a:srgbClr val="252525"/>
                </a:solidFill>
                <a:effectLst/>
                <a:highlight>
                  <a:srgbClr val="FFFFFF"/>
                </a:highlight>
                <a:latin typeface="__interVariable_de067d"/>
              </a:rPr>
              <a:t>Producenten: </a:t>
            </a:r>
            <a:r>
              <a:rPr lang="sv-SE" sz="1800" b="0" i="0" dirty="0" err="1">
                <a:solidFill>
                  <a:srgbClr val="252525"/>
                </a:solidFill>
                <a:effectLst/>
                <a:highlight>
                  <a:srgbClr val="FFFFFF"/>
                </a:highlight>
                <a:latin typeface="__interVariable_de067d"/>
              </a:rPr>
              <a:t>Diebolt-Vallois</a:t>
            </a:r>
            <a:r>
              <a:rPr lang="sv-SE" sz="1800" b="0" i="0" dirty="0">
                <a:solidFill>
                  <a:srgbClr val="252525"/>
                </a:solidFill>
                <a:effectLst/>
                <a:highlight>
                  <a:srgbClr val="FFFFFF"/>
                </a:highlight>
                <a:latin typeface="__interVariable_de067d"/>
              </a:rPr>
              <a:t> grundades av Jacques </a:t>
            </a:r>
            <a:r>
              <a:rPr lang="sv-SE" sz="1800" b="0" i="0" dirty="0" err="1">
                <a:solidFill>
                  <a:srgbClr val="252525"/>
                </a:solidFill>
                <a:effectLst/>
                <a:highlight>
                  <a:srgbClr val="FFFFFF"/>
                </a:highlight>
                <a:latin typeface="__interVariable_de067d"/>
              </a:rPr>
              <a:t>Diebolt</a:t>
            </a:r>
            <a:r>
              <a:rPr lang="sv-SE" sz="1800" b="0" i="0" dirty="0">
                <a:solidFill>
                  <a:srgbClr val="252525"/>
                </a:solidFill>
                <a:effectLst/>
                <a:highlight>
                  <a:srgbClr val="FFFFFF"/>
                </a:highlight>
                <a:latin typeface="__interVariable_de067d"/>
              </a:rPr>
              <a:t> och Nadia </a:t>
            </a:r>
            <a:r>
              <a:rPr lang="sv-SE" sz="1800" b="0" i="0" dirty="0" err="1">
                <a:solidFill>
                  <a:srgbClr val="252525"/>
                </a:solidFill>
                <a:effectLst/>
                <a:highlight>
                  <a:srgbClr val="FFFFFF"/>
                </a:highlight>
                <a:latin typeface="__interVariable_de067d"/>
              </a:rPr>
              <a:t>Vallois</a:t>
            </a:r>
            <a:r>
              <a:rPr lang="sv-SE" sz="1800" b="0" i="0" dirty="0">
                <a:solidFill>
                  <a:srgbClr val="252525"/>
                </a:solidFill>
                <a:effectLst/>
                <a:highlight>
                  <a:srgbClr val="FFFFFF"/>
                </a:highlight>
                <a:latin typeface="__interVariable_de067d"/>
              </a:rPr>
              <a:t>. I företaget arbetar också deras barn, Arnaud och Isabelle.</a:t>
            </a:r>
          </a:p>
          <a:p>
            <a:pPr algn="l"/>
            <a:endParaRPr lang="sv-SE" sz="2800" b="1" i="0" dirty="0">
              <a:solidFill>
                <a:srgbClr val="252525"/>
              </a:solidFill>
              <a:effectLst/>
              <a:highlight>
                <a:srgbClr val="FFFFFF"/>
              </a:highlight>
              <a:latin typeface="__interVariable_de067d"/>
            </a:endParaRPr>
          </a:p>
          <a:p>
            <a:pPr algn="l"/>
            <a:r>
              <a:rPr lang="sv-SE" sz="2800" b="1" i="0" dirty="0">
                <a:solidFill>
                  <a:srgbClr val="252525"/>
                </a:solidFill>
                <a:effectLst/>
                <a:highlight>
                  <a:srgbClr val="FFFFFF"/>
                </a:highlight>
                <a:latin typeface="__interVariable_de067d"/>
              </a:rPr>
              <a:t>Tillverkning: </a:t>
            </a:r>
            <a:r>
              <a:rPr lang="sv-SE" sz="2800" b="0" i="0" dirty="0">
                <a:solidFill>
                  <a:srgbClr val="252525"/>
                </a:solidFill>
                <a:effectLst/>
                <a:highlight>
                  <a:srgbClr val="FFFFFF"/>
                </a:highlight>
                <a:latin typeface="__interVariable_de067d"/>
              </a:rPr>
              <a:t>Detta vin är gjort enligt traditionell metod vilket innebär att vinet har fått sina bubblor via en andra jäsning på flaska. Ofta den flaska det sedan säljs i. Efter att man tillverkat ett stilla </a:t>
            </a:r>
            <a:r>
              <a:rPr lang="sv-SE" sz="2800" b="0" i="0" dirty="0" err="1">
                <a:solidFill>
                  <a:srgbClr val="252525"/>
                </a:solidFill>
                <a:effectLst/>
                <a:highlight>
                  <a:srgbClr val="FFFFFF"/>
                </a:highlight>
                <a:latin typeface="__interVariable_de067d"/>
              </a:rPr>
              <a:t>basvin</a:t>
            </a:r>
            <a:r>
              <a:rPr lang="sv-SE" sz="2800" b="0" i="0" dirty="0">
                <a:solidFill>
                  <a:srgbClr val="252525"/>
                </a:solidFill>
                <a:effectLst/>
                <a:highlight>
                  <a:srgbClr val="FFFFFF"/>
                </a:highlight>
                <a:latin typeface="__interVariable_de067d"/>
              </a:rPr>
              <a:t> tappas det på butelj. För att vinet ska bli mousserande tillsätts socker och jäst, så kallad </a:t>
            </a:r>
            <a:r>
              <a:rPr lang="sv-SE" sz="2800" b="0" i="0" dirty="0" err="1">
                <a:solidFill>
                  <a:srgbClr val="252525"/>
                </a:solidFill>
                <a:effectLst/>
                <a:highlight>
                  <a:srgbClr val="FFFFFF"/>
                </a:highlight>
                <a:latin typeface="__interVariable_de067d"/>
              </a:rPr>
              <a:t>liqueur</a:t>
            </a:r>
            <a:r>
              <a:rPr lang="sv-SE" sz="2800" b="0" i="0" dirty="0">
                <a:solidFill>
                  <a:srgbClr val="252525"/>
                </a:solidFill>
                <a:effectLst/>
                <a:highlight>
                  <a:srgbClr val="FFFFFF"/>
                </a:highlight>
                <a:latin typeface="__interVariable_de067d"/>
              </a:rPr>
              <a:t> de </a:t>
            </a:r>
            <a:r>
              <a:rPr lang="sv-SE" sz="2800" b="0" i="0" dirty="0" err="1">
                <a:solidFill>
                  <a:srgbClr val="252525"/>
                </a:solidFill>
                <a:effectLst/>
                <a:highlight>
                  <a:srgbClr val="FFFFFF"/>
                </a:highlight>
                <a:latin typeface="__interVariable_de067d"/>
              </a:rPr>
              <a:t>tirage</a:t>
            </a:r>
            <a:r>
              <a:rPr lang="sv-SE" sz="2800" b="0" i="0" dirty="0">
                <a:solidFill>
                  <a:srgbClr val="252525"/>
                </a:solidFill>
                <a:effectLst/>
                <a:highlight>
                  <a:srgbClr val="FFFFFF"/>
                </a:highlight>
                <a:latin typeface="__interVariable_de067d"/>
              </a:rPr>
              <a:t>. Flaskan lagras sedan i svala källare där jästen långsamt äter upp sockret och kolsyra bildas. Efter månader och ibland flera års lagring placeras buteljerna i lutande läge med flaskhalsen nedåt. Successivt ökas lutningen till 90 grader och jästfällningen som samlats i flaskhalsen fryses. Kapsylen lossas och den frysta jästfällningen avlägsnas, så kallad </a:t>
            </a:r>
            <a:r>
              <a:rPr lang="sv-SE" sz="2800" b="0" i="0" dirty="0" err="1">
                <a:solidFill>
                  <a:srgbClr val="252525"/>
                </a:solidFill>
                <a:effectLst/>
                <a:highlight>
                  <a:srgbClr val="FFFFFF"/>
                </a:highlight>
                <a:latin typeface="__interVariable_de067d"/>
              </a:rPr>
              <a:t>degorgering</a:t>
            </a:r>
            <a:r>
              <a:rPr lang="sv-SE" sz="2800" b="0" i="0" dirty="0">
                <a:solidFill>
                  <a:srgbClr val="252525"/>
                </a:solidFill>
                <a:effectLst/>
                <a:highlight>
                  <a:srgbClr val="FFFFFF"/>
                </a:highlight>
                <a:latin typeface="__interVariable_de067d"/>
              </a:rPr>
              <a:t>. Flaskan toppas upp med nytt vin samt en liten mängd socker, så kallad </a:t>
            </a:r>
            <a:r>
              <a:rPr lang="sv-SE" sz="2800" b="0" i="0" dirty="0" err="1">
                <a:solidFill>
                  <a:srgbClr val="252525"/>
                </a:solidFill>
                <a:effectLst/>
                <a:highlight>
                  <a:srgbClr val="FFFFFF"/>
                </a:highlight>
                <a:latin typeface="__interVariable_de067d"/>
              </a:rPr>
              <a:t>dosage</a:t>
            </a:r>
            <a:r>
              <a:rPr lang="sv-SE" sz="2800" b="0" i="0" dirty="0">
                <a:solidFill>
                  <a:srgbClr val="252525"/>
                </a:solidFill>
                <a:effectLst/>
                <a:highlight>
                  <a:srgbClr val="FFFFFF"/>
                </a:highlight>
                <a:latin typeface="__interVariable_de067d"/>
              </a:rPr>
              <a:t>, och försluts igen.</a:t>
            </a:r>
          </a:p>
          <a:p>
            <a:pPr algn="l"/>
            <a:r>
              <a:rPr lang="sv-SE" sz="2800" b="0" i="0" dirty="0">
                <a:solidFill>
                  <a:srgbClr val="252525"/>
                </a:solidFill>
                <a:effectLst/>
                <a:highlight>
                  <a:srgbClr val="FFFFFF"/>
                </a:highlight>
                <a:latin typeface="__interVariable_de067d"/>
              </a:rPr>
              <a:t>En champagne som enbart tillverkats av chardonnay kallas </a:t>
            </a:r>
            <a:r>
              <a:rPr lang="sv-SE" sz="2800" b="0" i="0" dirty="0" err="1">
                <a:solidFill>
                  <a:srgbClr val="252525"/>
                </a:solidFill>
                <a:effectLst/>
                <a:highlight>
                  <a:srgbClr val="FFFFFF"/>
                </a:highlight>
                <a:latin typeface="__interVariable_de067d"/>
              </a:rPr>
              <a:t>blanc</a:t>
            </a:r>
            <a:r>
              <a:rPr lang="sv-SE" sz="2800" b="0" i="0" dirty="0">
                <a:solidFill>
                  <a:srgbClr val="252525"/>
                </a:solidFill>
                <a:effectLst/>
                <a:highlight>
                  <a:srgbClr val="FFFFFF"/>
                </a:highlight>
                <a:latin typeface="__interVariable_de067d"/>
              </a:rPr>
              <a:t> de </a:t>
            </a:r>
            <a:r>
              <a:rPr lang="sv-SE" sz="2800" b="0" i="0" dirty="0" err="1">
                <a:solidFill>
                  <a:srgbClr val="252525"/>
                </a:solidFill>
                <a:effectLst/>
                <a:highlight>
                  <a:srgbClr val="FFFFFF"/>
                </a:highlight>
                <a:latin typeface="__interVariable_de067d"/>
              </a:rPr>
              <a:t>blancs</a:t>
            </a:r>
            <a:r>
              <a:rPr lang="sv-SE" sz="2800" b="0" i="0" dirty="0">
                <a:solidFill>
                  <a:srgbClr val="252525"/>
                </a:solidFill>
                <a:effectLst/>
                <a:highlight>
                  <a:srgbClr val="FFFFFF"/>
                </a:highlight>
                <a:latin typeface="__interVariable_de067d"/>
              </a:rPr>
              <a:t>.</a:t>
            </a:r>
          </a:p>
          <a:p>
            <a:pPr algn="l"/>
            <a:endParaRPr lang="sv-SE" sz="2800" b="0" i="0" dirty="0">
              <a:solidFill>
                <a:srgbClr val="252525"/>
              </a:solidFill>
              <a:effectLst/>
              <a:highlight>
                <a:srgbClr val="FFFFFF"/>
              </a:highlight>
              <a:latin typeface="__interVariable_de067d"/>
            </a:endParaRPr>
          </a:p>
          <a:p>
            <a:pPr algn="l"/>
            <a:r>
              <a:rPr lang="sv-SE" sz="2800" b="1" i="0" dirty="0">
                <a:solidFill>
                  <a:srgbClr val="252525"/>
                </a:solidFill>
                <a:effectLst/>
                <a:highlight>
                  <a:srgbClr val="FFFFFF"/>
                </a:highlight>
                <a:latin typeface="__interVariable_de067d"/>
              </a:rPr>
              <a:t>Lagring: </a:t>
            </a:r>
            <a:r>
              <a:rPr lang="sv-SE" sz="2800" b="0" i="0" dirty="0">
                <a:solidFill>
                  <a:srgbClr val="252525"/>
                </a:solidFill>
                <a:effectLst/>
                <a:highlight>
                  <a:srgbClr val="FFFFFF"/>
                </a:highlight>
                <a:latin typeface="__interVariable_de067d"/>
              </a:rPr>
              <a:t>Champagne som inte är årgångsbetecknad måste ha legat minst ett år på sin jästfällning innan </a:t>
            </a:r>
            <a:r>
              <a:rPr lang="sv-SE" sz="2800" b="0" i="0" dirty="0" err="1">
                <a:solidFill>
                  <a:srgbClr val="252525"/>
                </a:solidFill>
                <a:effectLst/>
                <a:highlight>
                  <a:srgbClr val="FFFFFF"/>
                </a:highlight>
                <a:latin typeface="__interVariable_de067d"/>
              </a:rPr>
              <a:t>degorgering</a:t>
            </a:r>
            <a:r>
              <a:rPr lang="sv-SE" sz="2800" b="0" i="0" dirty="0">
                <a:solidFill>
                  <a:srgbClr val="252525"/>
                </a:solidFill>
                <a:effectLst/>
                <a:highlight>
                  <a:srgbClr val="FFFFFF"/>
                </a:highlight>
                <a:latin typeface="__interVariable_de067d"/>
              </a:rPr>
              <a:t>. Följt av minst tre månader på flaska.</a:t>
            </a:r>
            <a:br>
              <a:rPr lang="sv-SE" sz="2800" b="0" i="0" dirty="0">
                <a:solidFill>
                  <a:srgbClr val="252525"/>
                </a:solidFill>
                <a:effectLst/>
                <a:highlight>
                  <a:srgbClr val="FFFFFF"/>
                </a:highlight>
                <a:latin typeface="__interVariable_de067d"/>
              </a:rPr>
            </a:br>
            <a:r>
              <a:rPr lang="sv-SE" sz="2800" b="0" i="0" dirty="0">
                <a:solidFill>
                  <a:srgbClr val="252525"/>
                </a:solidFill>
                <a:effectLst/>
                <a:highlight>
                  <a:srgbClr val="FFFFFF"/>
                </a:highlight>
                <a:latin typeface="__interVariable_de067d"/>
              </a:rPr>
              <a:t>Denna champagne har lagrats cirka tre år på sin jästfällning.</a:t>
            </a:r>
          </a:p>
          <a:p>
            <a:endParaRPr lang="sv-SE" sz="1800" b="0" i="0" dirty="0">
              <a:solidFill>
                <a:srgbClr val="252525"/>
              </a:solidFill>
              <a:effectLst/>
              <a:highlight>
                <a:srgbClr val="FFFFFF"/>
              </a:highlight>
              <a:latin typeface="__interVariable_de067d"/>
            </a:endParaRPr>
          </a:p>
          <a:p>
            <a:endParaRPr lang="sv-SE" sz="1800" b="0" i="0" kern="100" dirty="0">
              <a:solidFill>
                <a:srgbClr val="252525"/>
              </a:solidFill>
              <a:effectLst/>
              <a:highlight>
                <a:srgbClr val="FFFFFF"/>
              </a:highlight>
              <a:latin typeface="__interVariable_de067d"/>
              <a:ea typeface="Calibri" panose="020F0502020204030204" pitchFamily="34" charset="0"/>
              <a:cs typeface="Times New Roman" panose="02020603050405020304" pitchFamily="18" charset="0"/>
            </a:endParaRPr>
          </a:p>
          <a:p>
            <a:r>
              <a:rPr lang="sv-SE" sz="1800" b="1" kern="100" dirty="0" err="1">
                <a:effectLst/>
                <a:latin typeface="Calibri" panose="020F0502020204030204" pitchFamily="34" charset="0"/>
                <a:ea typeface="Calibri" panose="020F0502020204030204" pitchFamily="34" charset="0"/>
                <a:cs typeface="Times New Roman" panose="02020603050405020304" pitchFamily="18" charset="0"/>
              </a:rPr>
              <a:t>Vinlocus</a:t>
            </a:r>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december 2023</a:t>
            </a: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Bedömning: </a:t>
            </a:r>
            <a:r>
              <a:rPr lang="sv-SE" sz="2800" b="0" i="0" dirty="0">
                <a:solidFill>
                  <a:srgbClr val="3E3E3E"/>
                </a:solidFill>
                <a:effectLst/>
                <a:highlight>
                  <a:srgbClr val="FAFAFA"/>
                </a:highlight>
                <a:latin typeface="Montserrat-Regular"/>
              </a:rPr>
              <a:t>Öppen, fruktig doft med äpplen, persika, aprikos, gula plommon och mineral. Torr, </a:t>
            </a:r>
            <a:r>
              <a:rPr lang="sv-SE" sz="2800" b="0" i="0" dirty="0" err="1">
                <a:solidFill>
                  <a:srgbClr val="3E3E3E"/>
                </a:solidFill>
                <a:effectLst/>
                <a:highlight>
                  <a:srgbClr val="FAFAFA"/>
                </a:highlight>
                <a:latin typeface="Montserrat-Regular"/>
              </a:rPr>
              <a:t>medelfylig</a:t>
            </a:r>
            <a:r>
              <a:rPr lang="sv-SE" sz="2800" b="0" i="0" dirty="0">
                <a:solidFill>
                  <a:srgbClr val="3E3E3E"/>
                </a:solidFill>
                <a:effectLst/>
                <a:highlight>
                  <a:srgbClr val="FAFAFA"/>
                </a:highlight>
                <a:latin typeface="Montserrat-Regular"/>
              </a:rPr>
              <a:t> smak med krämig mousse, fin syra och ett långt, stramt slut.</a:t>
            </a:r>
            <a:endParaRPr lang="sv-SE" dirty="0"/>
          </a:p>
        </p:txBody>
      </p:sp>
      <p:sp>
        <p:nvSpPr>
          <p:cNvPr id="4" name="Platshållare för bildnummer 3"/>
          <p:cNvSpPr>
            <a:spLocks noGrp="1"/>
          </p:cNvSpPr>
          <p:nvPr>
            <p:ph type="sldNum" sz="quarter" idx="5"/>
          </p:nvPr>
        </p:nvSpPr>
        <p:spPr/>
        <p:txBody>
          <a:bodyPr/>
          <a:lstStyle/>
          <a:p>
            <a:fld id="{D18F1CD7-E2BE-4A67-8207-E60D11195459}" type="slidenum">
              <a:rPr lang="en-GB" smtClean="0"/>
              <a:t>5</a:t>
            </a:fld>
            <a:endParaRPr lang="en-GB"/>
          </a:p>
        </p:txBody>
      </p:sp>
    </p:spTree>
    <p:extLst>
      <p:ext uri="{BB962C8B-B14F-4D97-AF65-F5344CB8AC3E}">
        <p14:creationId xmlns:p14="http://schemas.microsoft.com/office/powerpoint/2010/main" val="2796849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Systembolagets </a:t>
            </a:r>
            <a:r>
              <a:rPr lang="sv-SE" sz="1800" b="1" kern="100" dirty="0" err="1">
                <a:effectLst/>
                <a:latin typeface="Calibri" panose="020F0502020204030204" pitchFamily="34" charset="0"/>
                <a:ea typeface="Calibri" panose="020F0502020204030204" pitchFamily="34" charset="0"/>
                <a:cs typeface="Times New Roman" panose="02020603050405020304" pitchFamily="18" charset="0"/>
              </a:rPr>
              <a:t>smakklockor</a:t>
            </a:r>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Sötma: 1</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Fyllighet: 7</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Syra: 10</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Färg: </a:t>
            </a:r>
            <a:r>
              <a:rPr lang="sv-SE" sz="2800" b="0" i="0" dirty="0">
                <a:solidFill>
                  <a:srgbClr val="252525"/>
                </a:solidFill>
                <a:effectLst/>
                <a:highlight>
                  <a:srgbClr val="FFFFFF"/>
                </a:highlight>
                <a:latin typeface="__interVariable_de067d"/>
              </a:rPr>
              <a:t>Ljusgul färg med beige nyans.</a:t>
            </a: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Doft: </a:t>
            </a:r>
            <a:r>
              <a:rPr lang="sv-SE" sz="2800" b="0" i="0" dirty="0">
                <a:solidFill>
                  <a:srgbClr val="252525"/>
                </a:solidFill>
                <a:effectLst/>
                <a:highlight>
                  <a:srgbClr val="FFFFFF"/>
                </a:highlight>
                <a:latin typeface="__interVariable_de067d"/>
              </a:rPr>
              <a:t>Nyanserad, något utvecklad doft med inslag av gula äpplen, kex, fransk nougat, mjölkchoklad och grillad citron.</a:t>
            </a: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Smak: </a:t>
            </a:r>
            <a:r>
              <a:rPr lang="sv-SE" sz="2800" b="0" i="0" dirty="0">
                <a:solidFill>
                  <a:srgbClr val="252525"/>
                </a:solidFill>
                <a:effectLst/>
                <a:highlight>
                  <a:srgbClr val="FFFFFF"/>
                </a:highlight>
                <a:latin typeface="__interVariable_de067d"/>
              </a:rPr>
              <a:t>Nyanserad, något utvecklad, mycket frisk smak med inslag av gula äpplen, kex, fransk nougat, mjölkchoklad, nötter och grillad citron.</a:t>
            </a:r>
          </a:p>
          <a:p>
            <a:endParaRPr lang="sv-SE" sz="2800" b="0" i="0" dirty="0">
              <a:solidFill>
                <a:srgbClr val="252525"/>
              </a:solidFill>
              <a:effectLst/>
              <a:highlight>
                <a:srgbClr val="FFFFFF"/>
              </a:highlight>
              <a:latin typeface="__interVariable_de067d"/>
            </a:endParaRPr>
          </a:p>
          <a:p>
            <a:r>
              <a:rPr lang="sv-SE" sz="1800" b="1" i="0" kern="100" dirty="0">
                <a:effectLst/>
                <a:latin typeface="Calibri" panose="020F0502020204030204" pitchFamily="34" charset="0"/>
                <a:ea typeface="Calibri" panose="020F0502020204030204" pitchFamily="34" charset="0"/>
                <a:cs typeface="Times New Roman" panose="02020603050405020304" pitchFamily="18" charset="0"/>
              </a:rPr>
              <a:t>Ursprung: </a:t>
            </a:r>
            <a:r>
              <a:rPr lang="sv-SE" sz="2800" b="0" i="0" dirty="0">
                <a:solidFill>
                  <a:srgbClr val="252525"/>
                </a:solidFill>
                <a:effectLst/>
                <a:highlight>
                  <a:srgbClr val="FFFFFF"/>
                </a:highlight>
                <a:latin typeface="__interVariable_de067d"/>
              </a:rPr>
              <a:t>Champagne är beläget i norra Frankrike, cirka 15 mil öster om Paris. Distriktet delas in i områdena Montagne de Reims, </a:t>
            </a:r>
            <a:r>
              <a:rPr lang="sv-SE" sz="2800" b="0" i="0" dirty="0" err="1">
                <a:solidFill>
                  <a:srgbClr val="252525"/>
                </a:solidFill>
                <a:effectLst/>
                <a:highlight>
                  <a:srgbClr val="FFFFFF"/>
                </a:highlight>
                <a:latin typeface="__interVariable_de067d"/>
              </a:rPr>
              <a:t>Vallée</a:t>
            </a:r>
            <a:r>
              <a:rPr lang="sv-SE" sz="2800" b="0" i="0" dirty="0">
                <a:solidFill>
                  <a:srgbClr val="252525"/>
                </a:solidFill>
                <a:effectLst/>
                <a:highlight>
                  <a:srgbClr val="FFFFFF"/>
                </a:highlight>
                <a:latin typeface="__interVariable_de067d"/>
              </a:rPr>
              <a:t> de la Marne, </a:t>
            </a:r>
            <a:r>
              <a:rPr lang="sv-SE" sz="2800" b="0" i="0" dirty="0" err="1">
                <a:solidFill>
                  <a:srgbClr val="252525"/>
                </a:solidFill>
                <a:effectLst/>
                <a:highlight>
                  <a:srgbClr val="FFFFFF"/>
                </a:highlight>
                <a:latin typeface="__interVariable_de067d"/>
              </a:rPr>
              <a:t>Côte</a:t>
            </a:r>
            <a:r>
              <a:rPr lang="sv-SE" sz="2800" b="0" i="0" dirty="0">
                <a:solidFill>
                  <a:srgbClr val="252525"/>
                </a:solidFill>
                <a:effectLst/>
                <a:highlight>
                  <a:srgbClr val="FFFFFF"/>
                </a:highlight>
                <a:latin typeface="__interVariable_de067d"/>
              </a:rPr>
              <a:t> des Blancs, </a:t>
            </a:r>
            <a:r>
              <a:rPr lang="sv-SE" sz="2800" b="0" i="0" dirty="0" err="1">
                <a:solidFill>
                  <a:srgbClr val="252525"/>
                </a:solidFill>
                <a:effectLst/>
                <a:highlight>
                  <a:srgbClr val="FFFFFF"/>
                </a:highlight>
                <a:latin typeface="__interVariable_de067d"/>
              </a:rPr>
              <a:t>Côte</a:t>
            </a:r>
            <a:r>
              <a:rPr lang="sv-SE" sz="2800" b="0" i="0" dirty="0">
                <a:solidFill>
                  <a:srgbClr val="252525"/>
                </a:solidFill>
                <a:effectLst/>
                <a:highlight>
                  <a:srgbClr val="FFFFFF"/>
                </a:highlight>
                <a:latin typeface="__interVariable_de067d"/>
              </a:rPr>
              <a:t> de </a:t>
            </a:r>
            <a:r>
              <a:rPr lang="sv-SE" sz="2800" b="0" i="0" dirty="0" err="1">
                <a:solidFill>
                  <a:srgbClr val="252525"/>
                </a:solidFill>
                <a:effectLst/>
                <a:highlight>
                  <a:srgbClr val="FFFFFF"/>
                </a:highlight>
                <a:latin typeface="__interVariable_de067d"/>
              </a:rPr>
              <a:t>Sézanne</a:t>
            </a:r>
            <a:r>
              <a:rPr lang="sv-SE" sz="2800" b="0" i="0" dirty="0">
                <a:solidFill>
                  <a:srgbClr val="252525"/>
                </a:solidFill>
                <a:effectLst/>
                <a:highlight>
                  <a:srgbClr val="FFFFFF"/>
                </a:highlight>
                <a:latin typeface="__interVariable_de067d"/>
              </a:rPr>
              <a:t> och </a:t>
            </a:r>
            <a:r>
              <a:rPr lang="sv-SE" sz="2800" b="0" i="0" dirty="0" err="1">
                <a:solidFill>
                  <a:srgbClr val="252525"/>
                </a:solidFill>
                <a:effectLst/>
                <a:highlight>
                  <a:srgbClr val="FFFFFF"/>
                </a:highlight>
                <a:latin typeface="__interVariable_de067d"/>
              </a:rPr>
              <a:t>Côte</a:t>
            </a:r>
            <a:r>
              <a:rPr lang="sv-SE" sz="2800" b="0" i="0" dirty="0">
                <a:solidFill>
                  <a:srgbClr val="252525"/>
                </a:solidFill>
                <a:effectLst/>
                <a:highlight>
                  <a:srgbClr val="FFFFFF"/>
                </a:highlight>
                <a:latin typeface="__interVariable_de067d"/>
              </a:rPr>
              <a:t> des Bar. Druvorna till detta vin kommer från vingårdarna La </a:t>
            </a:r>
            <a:r>
              <a:rPr lang="sv-SE" sz="2800" b="0" i="0" dirty="0" err="1">
                <a:solidFill>
                  <a:srgbClr val="252525"/>
                </a:solidFill>
                <a:effectLst/>
                <a:highlight>
                  <a:srgbClr val="FFFFFF"/>
                </a:highlight>
                <a:latin typeface="__interVariable_de067d"/>
              </a:rPr>
              <a:t>Rivière</a:t>
            </a:r>
            <a:r>
              <a:rPr lang="sv-SE" sz="2800" b="0" i="0" dirty="0">
                <a:solidFill>
                  <a:srgbClr val="252525"/>
                </a:solidFill>
                <a:effectLst/>
                <a:highlight>
                  <a:srgbClr val="FFFFFF"/>
                </a:highlight>
                <a:latin typeface="__interVariable_de067d"/>
              </a:rPr>
              <a:t> i </a:t>
            </a:r>
            <a:r>
              <a:rPr lang="sv-SE" sz="2800" b="0" i="0" dirty="0" err="1">
                <a:solidFill>
                  <a:srgbClr val="252525"/>
                </a:solidFill>
                <a:effectLst/>
                <a:highlight>
                  <a:srgbClr val="FFFFFF"/>
                </a:highlight>
                <a:latin typeface="__interVariable_de067d"/>
              </a:rPr>
              <a:t>Vallée</a:t>
            </a:r>
            <a:r>
              <a:rPr lang="sv-SE" sz="2800" b="0" i="0" dirty="0">
                <a:solidFill>
                  <a:srgbClr val="252525"/>
                </a:solidFill>
                <a:effectLst/>
                <a:highlight>
                  <a:srgbClr val="FFFFFF"/>
                </a:highlight>
                <a:latin typeface="__interVariable_de067d"/>
              </a:rPr>
              <a:t> del la Marne, La Montagne i Montagne de Reims och La </a:t>
            </a:r>
            <a:r>
              <a:rPr lang="sv-SE" sz="2800" b="0" i="0" dirty="0" err="1">
                <a:solidFill>
                  <a:srgbClr val="252525"/>
                </a:solidFill>
                <a:effectLst/>
                <a:highlight>
                  <a:srgbClr val="FFFFFF"/>
                </a:highlight>
                <a:latin typeface="__interVariable_de067d"/>
              </a:rPr>
              <a:t>Côte</a:t>
            </a:r>
            <a:r>
              <a:rPr lang="sv-SE" sz="2800" b="0" i="0" dirty="0">
                <a:solidFill>
                  <a:srgbClr val="252525"/>
                </a:solidFill>
                <a:effectLst/>
                <a:highlight>
                  <a:srgbClr val="FFFFFF"/>
                </a:highlight>
                <a:latin typeface="__interVariable_de067d"/>
              </a:rPr>
              <a:t> i </a:t>
            </a:r>
            <a:r>
              <a:rPr lang="sv-SE" sz="2800" b="0" i="0" dirty="0" err="1">
                <a:solidFill>
                  <a:srgbClr val="252525"/>
                </a:solidFill>
                <a:effectLst/>
                <a:highlight>
                  <a:srgbClr val="FFFFFF"/>
                </a:highlight>
                <a:latin typeface="__interVariable_de067d"/>
              </a:rPr>
              <a:t>Côte</a:t>
            </a:r>
            <a:r>
              <a:rPr lang="sv-SE" sz="2800" b="0" i="0" dirty="0">
                <a:solidFill>
                  <a:srgbClr val="252525"/>
                </a:solidFill>
                <a:effectLst/>
                <a:highlight>
                  <a:srgbClr val="FFFFFF"/>
                </a:highlight>
                <a:latin typeface="__interVariable_de067d"/>
              </a:rPr>
              <a:t> des Blancs.</a:t>
            </a:r>
          </a:p>
          <a:p>
            <a:pPr algn="l"/>
            <a:endParaRPr lang="sv-SE" sz="2800" b="1" i="0" dirty="0">
              <a:solidFill>
                <a:srgbClr val="252525"/>
              </a:solidFill>
              <a:effectLst/>
              <a:highlight>
                <a:srgbClr val="FFFFFF"/>
              </a:highlight>
              <a:latin typeface="__interVariable_de067d"/>
            </a:endParaRPr>
          </a:p>
          <a:p>
            <a:pPr algn="l"/>
            <a:r>
              <a:rPr lang="sv-SE" sz="2800" b="1" i="0" dirty="0">
                <a:solidFill>
                  <a:srgbClr val="252525"/>
                </a:solidFill>
                <a:effectLst/>
                <a:highlight>
                  <a:srgbClr val="FFFFFF"/>
                </a:highlight>
                <a:latin typeface="__interVariable_de067d"/>
              </a:rPr>
              <a:t>Producenten: </a:t>
            </a:r>
            <a:r>
              <a:rPr lang="sv-SE" sz="2800" b="0" i="0" dirty="0">
                <a:solidFill>
                  <a:srgbClr val="252525"/>
                </a:solidFill>
                <a:effectLst/>
                <a:highlight>
                  <a:srgbClr val="FFFFFF"/>
                </a:highlight>
                <a:latin typeface="__interVariable_de067d"/>
              </a:rPr>
              <a:t>Louis </a:t>
            </a:r>
            <a:r>
              <a:rPr lang="sv-SE" sz="2800" b="0" i="0" dirty="0" err="1">
                <a:solidFill>
                  <a:srgbClr val="252525"/>
                </a:solidFill>
                <a:effectLst/>
                <a:highlight>
                  <a:srgbClr val="FFFFFF"/>
                </a:highlight>
                <a:latin typeface="__interVariable_de067d"/>
              </a:rPr>
              <a:t>Roederer</a:t>
            </a:r>
            <a:r>
              <a:rPr lang="sv-SE" sz="2800" b="0" i="0" dirty="0">
                <a:solidFill>
                  <a:srgbClr val="252525"/>
                </a:solidFill>
                <a:effectLst/>
                <a:highlight>
                  <a:srgbClr val="FFFFFF"/>
                </a:highlight>
                <a:latin typeface="__interVariable_de067d"/>
              </a:rPr>
              <a:t> ärvde champagnehuset 1833 och var en av de första producenterna som odlade sina egna druvor. Företaget drivs fortfarande av familjen </a:t>
            </a:r>
            <a:r>
              <a:rPr lang="sv-SE" sz="2800" b="0" i="0" dirty="0" err="1">
                <a:solidFill>
                  <a:srgbClr val="252525"/>
                </a:solidFill>
                <a:effectLst/>
                <a:highlight>
                  <a:srgbClr val="FFFFFF"/>
                </a:highlight>
                <a:latin typeface="__interVariable_de067d"/>
              </a:rPr>
              <a:t>Roederer</a:t>
            </a:r>
            <a:r>
              <a:rPr lang="sv-SE" sz="2800" b="0" i="0" dirty="0">
                <a:solidFill>
                  <a:srgbClr val="252525"/>
                </a:solidFill>
                <a:effectLst/>
                <a:highlight>
                  <a:srgbClr val="FFFFFF"/>
                </a:highlight>
                <a:latin typeface="__interVariable_de067d"/>
              </a:rPr>
              <a:t>. Egendomen omfattar 240 hektar spridda över 410 grand- och premier </a:t>
            </a:r>
            <a:r>
              <a:rPr lang="sv-SE" sz="2800" b="0" i="0" dirty="0" err="1">
                <a:solidFill>
                  <a:srgbClr val="252525"/>
                </a:solidFill>
                <a:effectLst/>
                <a:highlight>
                  <a:srgbClr val="FFFFFF"/>
                </a:highlight>
                <a:latin typeface="__interVariable_de067d"/>
              </a:rPr>
              <a:t>cru</a:t>
            </a:r>
            <a:r>
              <a:rPr lang="sv-SE" sz="2800" b="0" i="0" dirty="0">
                <a:solidFill>
                  <a:srgbClr val="252525"/>
                </a:solidFill>
                <a:effectLst/>
                <a:highlight>
                  <a:srgbClr val="FFFFFF"/>
                </a:highlight>
                <a:latin typeface="__interVariable_de067d"/>
              </a:rPr>
              <a:t>-vingårdar i Marne.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4000" b="0" i="0" dirty="0">
              <a:solidFill>
                <a:srgbClr val="474040"/>
              </a:solidFill>
              <a:effectLst/>
              <a:highlight>
                <a:srgbClr val="FFFFFF"/>
              </a:highligh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4000" b="1" i="0" dirty="0">
                <a:solidFill>
                  <a:srgbClr val="474040"/>
                </a:solidFill>
                <a:effectLst/>
                <a:highlight>
                  <a:srgbClr val="FFFFFF"/>
                </a:highlight>
                <a:latin typeface="Merriweather" panose="00000500000000000000" pitchFamily="2" charset="0"/>
              </a:rPr>
              <a:t>Tillverkning: </a:t>
            </a:r>
            <a:r>
              <a:rPr lang="sv-SE" sz="4000" b="0" i="0" dirty="0">
                <a:solidFill>
                  <a:srgbClr val="252525"/>
                </a:solidFill>
                <a:effectLst/>
                <a:highlight>
                  <a:srgbClr val="FFFFFF"/>
                </a:highlight>
                <a:latin typeface="__interVariable_de067d"/>
              </a:rPr>
              <a:t>Detta vin är gjort enligt traditionell metod vilket innebär att vinet har fått sina bubblor via en andra jäsning på flaska. Ofta den flaska det sedan säljs i. Efter att man tillverkat ett stilla </a:t>
            </a:r>
            <a:r>
              <a:rPr lang="sv-SE" sz="4000" b="0" i="0" dirty="0" err="1">
                <a:solidFill>
                  <a:srgbClr val="252525"/>
                </a:solidFill>
                <a:effectLst/>
                <a:highlight>
                  <a:srgbClr val="FFFFFF"/>
                </a:highlight>
                <a:latin typeface="__interVariable_de067d"/>
              </a:rPr>
              <a:t>basvin</a:t>
            </a:r>
            <a:r>
              <a:rPr lang="sv-SE" sz="4000" b="0" i="0" dirty="0">
                <a:solidFill>
                  <a:srgbClr val="252525"/>
                </a:solidFill>
                <a:effectLst/>
                <a:highlight>
                  <a:srgbClr val="FFFFFF"/>
                </a:highlight>
                <a:latin typeface="__interVariable_de067d"/>
              </a:rPr>
              <a:t> tappas det på butelj. För att vinet ska bli mousserande tillsätts socker och jäst, så kallad </a:t>
            </a:r>
            <a:r>
              <a:rPr lang="sv-SE" sz="4000" b="0" i="0" dirty="0" err="1">
                <a:solidFill>
                  <a:srgbClr val="252525"/>
                </a:solidFill>
                <a:effectLst/>
                <a:highlight>
                  <a:srgbClr val="FFFFFF"/>
                </a:highlight>
                <a:latin typeface="__interVariable_de067d"/>
              </a:rPr>
              <a:t>liqueur</a:t>
            </a:r>
            <a:r>
              <a:rPr lang="sv-SE" sz="4000" b="0" i="0" dirty="0">
                <a:solidFill>
                  <a:srgbClr val="252525"/>
                </a:solidFill>
                <a:effectLst/>
                <a:highlight>
                  <a:srgbClr val="FFFFFF"/>
                </a:highlight>
                <a:latin typeface="__interVariable_de067d"/>
              </a:rPr>
              <a:t> de </a:t>
            </a:r>
            <a:r>
              <a:rPr lang="sv-SE" sz="4000" b="0" i="0" dirty="0" err="1">
                <a:solidFill>
                  <a:srgbClr val="252525"/>
                </a:solidFill>
                <a:effectLst/>
                <a:highlight>
                  <a:srgbClr val="FFFFFF"/>
                </a:highlight>
                <a:latin typeface="__interVariable_de067d"/>
              </a:rPr>
              <a:t>tirage</a:t>
            </a:r>
            <a:r>
              <a:rPr lang="sv-SE" sz="4000" b="0" i="0" dirty="0">
                <a:solidFill>
                  <a:srgbClr val="252525"/>
                </a:solidFill>
                <a:effectLst/>
                <a:highlight>
                  <a:srgbClr val="FFFFFF"/>
                </a:highlight>
                <a:latin typeface="__interVariable_de067d"/>
              </a:rPr>
              <a:t>. Flaskan lagras sedan i svala källare där jästen långsamt äter upp sockret och kolsyra bildas. Efter månader och ibland flera års lagring placeras buteljerna i lutande läge med flaskhalsen nedåt. Successivt ökas lutningen till 90 grader och jästfällningen som samlats i flaskhalsen fryses. Kapsylen lossas och den frysta jästfällningen avlägsnas, så kallad </a:t>
            </a:r>
            <a:r>
              <a:rPr lang="sv-SE" sz="4000" b="0" i="0" dirty="0" err="1">
                <a:solidFill>
                  <a:srgbClr val="252525"/>
                </a:solidFill>
                <a:effectLst/>
                <a:highlight>
                  <a:srgbClr val="FFFFFF"/>
                </a:highlight>
                <a:latin typeface="__interVariable_de067d"/>
              </a:rPr>
              <a:t>degorgering</a:t>
            </a:r>
            <a:r>
              <a:rPr lang="sv-SE" sz="4000" b="0" i="0" dirty="0">
                <a:solidFill>
                  <a:srgbClr val="252525"/>
                </a:solidFill>
                <a:effectLst/>
                <a:highlight>
                  <a:srgbClr val="FFFFFF"/>
                </a:highlight>
                <a:latin typeface="__interVariable_de067d"/>
              </a:rPr>
              <a:t>. Flaskan toppas upp med nytt vin samt en liten mängd socker, så kallad </a:t>
            </a:r>
            <a:r>
              <a:rPr lang="sv-SE" sz="4000" b="0" i="0" dirty="0" err="1">
                <a:solidFill>
                  <a:srgbClr val="252525"/>
                </a:solidFill>
                <a:effectLst/>
                <a:highlight>
                  <a:srgbClr val="FFFFFF"/>
                </a:highlight>
                <a:latin typeface="__interVariable_de067d"/>
              </a:rPr>
              <a:t>dosage</a:t>
            </a:r>
            <a:r>
              <a:rPr lang="sv-SE" sz="4000" b="0" i="0" dirty="0">
                <a:solidFill>
                  <a:srgbClr val="252525"/>
                </a:solidFill>
                <a:effectLst/>
                <a:highlight>
                  <a:srgbClr val="FFFFFF"/>
                </a:highlight>
                <a:latin typeface="__interVariable_de067d"/>
              </a:rPr>
              <a:t>, och försluts igen. </a:t>
            </a:r>
            <a:r>
              <a:rPr lang="sv-SE" sz="4000" b="0" i="0" dirty="0" err="1">
                <a:solidFill>
                  <a:srgbClr val="252525"/>
                </a:solidFill>
                <a:effectLst/>
                <a:highlight>
                  <a:srgbClr val="FFFFFF"/>
                </a:highlight>
                <a:latin typeface="__interVariable_de067d"/>
              </a:rPr>
              <a:t>Dosagen</a:t>
            </a:r>
            <a:r>
              <a:rPr lang="sv-SE" sz="4000" b="0" i="0" dirty="0">
                <a:solidFill>
                  <a:srgbClr val="252525"/>
                </a:solidFill>
                <a:effectLst/>
                <a:highlight>
                  <a:srgbClr val="FFFFFF"/>
                </a:highlight>
                <a:latin typeface="__interVariable_de067d"/>
              </a:rPr>
              <a:t> i detta vin är 8 gram socker per liter.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4000" b="0" i="0" dirty="0">
              <a:solidFill>
                <a:srgbClr val="474040"/>
              </a:solidFill>
              <a:effectLst/>
              <a:highlight>
                <a:srgbClr val="FFFFFF"/>
              </a:highligh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4000" b="0" i="0" dirty="0">
                <a:solidFill>
                  <a:srgbClr val="474040"/>
                </a:solidFill>
                <a:effectLst/>
                <a:highlight>
                  <a:srgbClr val="FFFFFF"/>
                </a:highlight>
                <a:latin typeface="Merriweather" panose="00000500000000000000" pitchFamily="2" charset="0"/>
              </a:rPr>
              <a:t>2012 började vinmakaren Jean-</a:t>
            </a:r>
            <a:r>
              <a:rPr lang="sv-SE" sz="4000" b="0" i="0" dirty="0" err="1">
                <a:solidFill>
                  <a:srgbClr val="474040"/>
                </a:solidFill>
                <a:effectLst/>
                <a:highlight>
                  <a:srgbClr val="FFFFFF"/>
                </a:highlight>
                <a:latin typeface="Merriweather" panose="00000500000000000000" pitchFamily="2" charset="0"/>
              </a:rPr>
              <a:t>Babtiste</a:t>
            </a:r>
            <a:r>
              <a:rPr lang="sv-SE" sz="4000" b="0" i="0" dirty="0">
                <a:solidFill>
                  <a:srgbClr val="474040"/>
                </a:solidFill>
                <a:effectLst/>
                <a:highlight>
                  <a:srgbClr val="FFFFFF"/>
                </a:highlight>
                <a:latin typeface="Merriweather" panose="00000500000000000000" pitchFamily="2" charset="0"/>
              </a:rPr>
              <a:t> </a:t>
            </a:r>
            <a:r>
              <a:rPr lang="sv-SE" sz="4000" b="0" i="0" dirty="0" err="1">
                <a:solidFill>
                  <a:srgbClr val="474040"/>
                </a:solidFill>
                <a:effectLst/>
                <a:highlight>
                  <a:srgbClr val="FFFFFF"/>
                </a:highlight>
                <a:latin typeface="Merriweather" panose="00000500000000000000" pitchFamily="2" charset="0"/>
              </a:rPr>
              <a:t>Lécaillon</a:t>
            </a:r>
            <a:r>
              <a:rPr lang="sv-SE" sz="4000" b="0" i="0" dirty="0">
                <a:solidFill>
                  <a:srgbClr val="474040"/>
                </a:solidFill>
                <a:effectLst/>
                <a:highlight>
                  <a:srgbClr val="FFFFFF"/>
                </a:highlight>
                <a:latin typeface="Merriweather" panose="00000500000000000000" pitchFamily="2" charset="0"/>
              </a:rPr>
              <a:t> se att skördarna blev mer och mer ojämna på grund av klimatförändringarna.</a:t>
            </a:r>
            <a:br>
              <a:rPr lang="sv-SE" sz="4000" b="0" i="0" dirty="0">
                <a:solidFill>
                  <a:srgbClr val="474040"/>
                </a:solidFill>
                <a:effectLst/>
                <a:highlight>
                  <a:srgbClr val="FFFFFF"/>
                </a:highlight>
                <a:latin typeface="Merriweather" panose="00000500000000000000" pitchFamily="2" charset="0"/>
              </a:rPr>
            </a:br>
            <a:r>
              <a:rPr lang="sv-SE" sz="4000" b="0" i="0" dirty="0">
                <a:solidFill>
                  <a:srgbClr val="474040"/>
                </a:solidFill>
                <a:effectLst/>
                <a:highlight>
                  <a:srgbClr val="FFFFFF"/>
                </a:highlight>
                <a:latin typeface="Merriweather" panose="00000500000000000000" pitchFamily="2" charset="0"/>
              </a:rPr>
              <a:t>För att kompensera dåliga skördeår med de som var bättre så startade man ett system ”</a:t>
            </a:r>
            <a:r>
              <a:rPr lang="sv-SE" sz="4000" b="0" i="0" dirty="0" err="1">
                <a:solidFill>
                  <a:srgbClr val="474040"/>
                </a:solidFill>
                <a:effectLst/>
                <a:highlight>
                  <a:srgbClr val="FFFFFF"/>
                </a:highlight>
                <a:latin typeface="Merriweather" panose="00000500000000000000" pitchFamily="2" charset="0"/>
              </a:rPr>
              <a:t>Perpetual</a:t>
            </a:r>
            <a:r>
              <a:rPr lang="sv-SE" sz="4000" b="0" i="0" dirty="0">
                <a:solidFill>
                  <a:srgbClr val="474040"/>
                </a:solidFill>
                <a:effectLst/>
                <a:highlight>
                  <a:srgbClr val="FFFFFF"/>
                </a:highlight>
                <a:latin typeface="Merriweather" panose="00000500000000000000" pitchFamily="2" charset="0"/>
              </a:rPr>
              <a:t> </a:t>
            </a:r>
            <a:r>
              <a:rPr lang="sv-SE" sz="4000" b="0" i="0" dirty="0" err="1">
                <a:solidFill>
                  <a:srgbClr val="474040"/>
                </a:solidFill>
                <a:effectLst/>
                <a:highlight>
                  <a:srgbClr val="FFFFFF"/>
                </a:highlight>
                <a:latin typeface="Merriweather" panose="00000500000000000000" pitchFamily="2" charset="0"/>
              </a:rPr>
              <a:t>Reserve</a:t>
            </a:r>
            <a:r>
              <a:rPr lang="sv-SE" sz="4000" b="0" i="0" dirty="0">
                <a:solidFill>
                  <a:srgbClr val="474040"/>
                </a:solidFill>
                <a:effectLst/>
                <a:highlight>
                  <a:srgbClr val="FFFFFF"/>
                </a:highlight>
                <a:latin typeface="Merriweather" panose="00000500000000000000" pitchFamily="2" charset="0"/>
              </a:rPr>
              <a:t>” för att blanda äldre årgångar med yngre för att på så vis få en jämnare kvalitet.</a:t>
            </a:r>
            <a:br>
              <a:rPr lang="sv-SE" sz="4000" b="0" i="0" dirty="0">
                <a:solidFill>
                  <a:srgbClr val="474040"/>
                </a:solidFill>
                <a:effectLst/>
                <a:highlight>
                  <a:srgbClr val="FFFFFF"/>
                </a:highlight>
                <a:latin typeface="Merriweather" panose="00000500000000000000" pitchFamily="2" charset="0"/>
              </a:rPr>
            </a:br>
            <a:r>
              <a:rPr lang="sv-SE" sz="4000" b="0" i="0" dirty="0">
                <a:solidFill>
                  <a:srgbClr val="474040"/>
                </a:solidFill>
                <a:effectLst/>
                <a:highlight>
                  <a:srgbClr val="FFFFFF"/>
                </a:highlight>
                <a:latin typeface="Merriweather" panose="00000500000000000000" pitchFamily="2" charset="0"/>
              </a:rPr>
              <a:t>Louis </a:t>
            </a:r>
            <a:r>
              <a:rPr lang="sv-SE" sz="4000" b="0" i="0" dirty="0" err="1">
                <a:solidFill>
                  <a:srgbClr val="474040"/>
                </a:solidFill>
                <a:effectLst/>
                <a:highlight>
                  <a:srgbClr val="FFFFFF"/>
                </a:highlight>
                <a:latin typeface="Merriweather" panose="00000500000000000000" pitchFamily="2" charset="0"/>
              </a:rPr>
              <a:t>Roederers</a:t>
            </a:r>
            <a:r>
              <a:rPr lang="sv-SE" sz="4000" b="0" i="0" dirty="0">
                <a:solidFill>
                  <a:srgbClr val="474040"/>
                </a:solidFill>
                <a:effectLst/>
                <a:highlight>
                  <a:srgbClr val="FFFFFF"/>
                </a:highlight>
                <a:latin typeface="Merriweather" panose="00000500000000000000" pitchFamily="2" charset="0"/>
              </a:rPr>
              <a:t> årgångsfria vin bytte sedan namn från ”</a:t>
            </a:r>
            <a:r>
              <a:rPr lang="sv-SE" sz="4000" b="0" i="0" dirty="0" err="1">
                <a:solidFill>
                  <a:srgbClr val="474040"/>
                </a:solidFill>
                <a:effectLst/>
                <a:highlight>
                  <a:srgbClr val="FFFFFF"/>
                </a:highlight>
                <a:latin typeface="Merriweather" panose="00000500000000000000" pitchFamily="2" charset="0"/>
              </a:rPr>
              <a:t>Brut</a:t>
            </a:r>
            <a:r>
              <a:rPr lang="sv-SE" sz="4000" b="0" i="0" dirty="0">
                <a:solidFill>
                  <a:srgbClr val="474040"/>
                </a:solidFill>
                <a:effectLst/>
                <a:highlight>
                  <a:srgbClr val="FFFFFF"/>
                </a:highlight>
                <a:latin typeface="Merriweather" panose="00000500000000000000" pitchFamily="2" charset="0"/>
              </a:rPr>
              <a:t> Premier” till ”Collection” och fick samtidigt en ökad andel ekfatslagrat </a:t>
            </a:r>
            <a:r>
              <a:rPr lang="sv-SE" sz="4000" b="0" i="0" dirty="0" err="1">
                <a:solidFill>
                  <a:srgbClr val="474040"/>
                </a:solidFill>
                <a:effectLst/>
                <a:highlight>
                  <a:srgbClr val="FFFFFF"/>
                </a:highlight>
                <a:latin typeface="Merriweather" panose="00000500000000000000" pitchFamily="2" charset="0"/>
              </a:rPr>
              <a:t>Reserve</a:t>
            </a:r>
            <a:r>
              <a:rPr lang="sv-SE" sz="4000" b="0" i="0" dirty="0">
                <a:solidFill>
                  <a:srgbClr val="474040"/>
                </a:solidFill>
                <a:effectLst/>
                <a:highlight>
                  <a:srgbClr val="FFFFFF"/>
                </a:highlight>
                <a:latin typeface="Merriweather" panose="00000500000000000000" pitchFamily="2" charset="0"/>
              </a:rPr>
              <a:t> vin i </a:t>
            </a:r>
            <a:r>
              <a:rPr lang="sv-SE" sz="4000" b="0" i="0" dirty="0" err="1">
                <a:solidFill>
                  <a:srgbClr val="474040"/>
                </a:solidFill>
                <a:effectLst/>
                <a:highlight>
                  <a:srgbClr val="FFFFFF"/>
                </a:highlight>
                <a:latin typeface="Merriweather" panose="00000500000000000000" pitchFamily="2" charset="0"/>
              </a:rPr>
              <a:t>blenden</a:t>
            </a:r>
            <a:r>
              <a:rPr lang="sv-SE" sz="4000" b="0" i="0" dirty="0">
                <a:solidFill>
                  <a:srgbClr val="474040"/>
                </a:solidFill>
                <a:effectLst/>
                <a:highlight>
                  <a:srgbClr val="FFFFFF"/>
                </a:highlight>
                <a:latin typeface="Merriweather" panose="00000500000000000000" pitchFamily="2" charset="0"/>
              </a:rPr>
              <a:t>.  Första Collection blev 241, vilket betecknar den 241:a skörden man har gjort på firman.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4000" b="0" i="0" dirty="0">
              <a:solidFill>
                <a:srgbClr val="474040"/>
              </a:solidFill>
              <a:effectLst/>
              <a:highlight>
                <a:srgbClr val="FFFFFF"/>
              </a:highligh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4000" b="0" i="0" dirty="0" err="1">
                <a:solidFill>
                  <a:srgbClr val="474040"/>
                </a:solidFill>
                <a:effectLst/>
                <a:highlight>
                  <a:srgbClr val="FFFFFF"/>
                </a:highlight>
                <a:latin typeface="Merriweather" panose="00000500000000000000" pitchFamily="2" charset="0"/>
              </a:rPr>
              <a:t>Roededer</a:t>
            </a:r>
            <a:r>
              <a:rPr lang="sv-SE" sz="4000" b="0" i="0" dirty="0">
                <a:solidFill>
                  <a:srgbClr val="474040"/>
                </a:solidFill>
                <a:effectLst/>
                <a:highlight>
                  <a:srgbClr val="FFFFFF"/>
                </a:highlight>
                <a:latin typeface="Merriweather" panose="00000500000000000000" pitchFamily="2" charset="0"/>
              </a:rPr>
              <a:t> har alltid haft en väldigt hög transparens om vad som finns i flaskan – I Collection 244 hittar vi följande:</a:t>
            </a:r>
            <a:br>
              <a:rPr lang="sv-SE" sz="4000" b="0" i="0" dirty="0">
                <a:solidFill>
                  <a:srgbClr val="474040"/>
                </a:solidFill>
                <a:effectLst/>
                <a:highlight>
                  <a:srgbClr val="FFFFFF"/>
                </a:highlight>
                <a:latin typeface="Merriweather" panose="00000500000000000000" pitchFamily="2" charset="0"/>
              </a:rPr>
            </a:br>
            <a:r>
              <a:rPr lang="en-US" sz="4000" b="0" i="0" dirty="0">
                <a:solidFill>
                  <a:srgbClr val="474040"/>
                </a:solidFill>
                <a:effectLst/>
                <a:highlight>
                  <a:srgbClr val="FFFFFF"/>
                </a:highlight>
                <a:latin typeface="Merriweather" panose="00000500000000000000" pitchFamily="2" charset="0"/>
              </a:rPr>
              <a:t>Perpetual reserve vin: 36% (2012/2013/2014/ 2015/2016/2017/2018)</a:t>
            </a:r>
            <a:br>
              <a:rPr lang="en-US" sz="4000" b="0" i="0" dirty="0">
                <a:solidFill>
                  <a:srgbClr val="474040"/>
                </a:solidFill>
                <a:effectLst/>
                <a:highlight>
                  <a:srgbClr val="FFFFFF"/>
                </a:highlight>
                <a:latin typeface="Merriweather" panose="00000500000000000000" pitchFamily="2" charset="0"/>
              </a:rPr>
            </a:br>
            <a:r>
              <a:rPr lang="en-US" sz="4000" b="0" i="0" dirty="0">
                <a:solidFill>
                  <a:srgbClr val="474040"/>
                </a:solidFill>
                <a:effectLst/>
                <a:highlight>
                  <a:srgbClr val="FFFFFF"/>
                </a:highlight>
                <a:latin typeface="Merriweather" panose="00000500000000000000" pitchFamily="2" charset="0"/>
              </a:rPr>
              <a:t>Reserve vin </a:t>
            </a:r>
            <a:r>
              <a:rPr lang="en-US" sz="4000" b="0" i="0" dirty="0" err="1">
                <a:solidFill>
                  <a:srgbClr val="474040"/>
                </a:solidFill>
                <a:effectLst/>
                <a:highlight>
                  <a:srgbClr val="FFFFFF"/>
                </a:highlight>
                <a:latin typeface="Merriweather" panose="00000500000000000000" pitchFamily="2" charset="0"/>
              </a:rPr>
              <a:t>lagrad</a:t>
            </a:r>
            <a:r>
              <a:rPr lang="en-US" sz="4000" b="0" i="0" dirty="0">
                <a:solidFill>
                  <a:srgbClr val="474040"/>
                </a:solidFill>
                <a:effectLst/>
                <a:highlight>
                  <a:srgbClr val="FFFFFF"/>
                </a:highlight>
                <a:latin typeface="Merriweather" panose="00000500000000000000" pitchFamily="2" charset="0"/>
              </a:rPr>
              <a:t> </a:t>
            </a:r>
            <a:r>
              <a:rPr lang="en-US" sz="4000" b="0" i="0" dirty="0" err="1">
                <a:solidFill>
                  <a:srgbClr val="474040"/>
                </a:solidFill>
                <a:effectLst/>
                <a:highlight>
                  <a:srgbClr val="FFFFFF"/>
                </a:highlight>
                <a:latin typeface="Merriweather" panose="00000500000000000000" pitchFamily="2" charset="0"/>
              </a:rPr>
              <a:t>på</a:t>
            </a:r>
            <a:r>
              <a:rPr lang="en-US" sz="4000" b="0" i="0" dirty="0">
                <a:solidFill>
                  <a:srgbClr val="474040"/>
                </a:solidFill>
                <a:effectLst/>
                <a:highlight>
                  <a:srgbClr val="FFFFFF"/>
                </a:highlight>
                <a:latin typeface="Merriweather" panose="00000500000000000000" pitchFamily="2" charset="0"/>
              </a:rPr>
              <a:t> ek: 10% (2012, 2013, 2014,  2015, 2016, 2017, 2018)</a:t>
            </a:r>
            <a:br>
              <a:rPr lang="en-US" sz="4000" b="0" i="0" dirty="0">
                <a:solidFill>
                  <a:srgbClr val="474040"/>
                </a:solidFill>
                <a:effectLst/>
                <a:highlight>
                  <a:srgbClr val="FFFFFF"/>
                </a:highlight>
                <a:latin typeface="Merriweather" panose="00000500000000000000" pitchFamily="2" charset="0"/>
              </a:rPr>
            </a:br>
            <a:r>
              <a:rPr lang="en-US" sz="4000" b="0" i="0" dirty="0" err="1">
                <a:solidFill>
                  <a:srgbClr val="474040"/>
                </a:solidFill>
                <a:effectLst/>
                <a:highlight>
                  <a:srgbClr val="FFFFFF"/>
                </a:highlight>
                <a:latin typeface="Merriweather" panose="00000500000000000000" pitchFamily="2" charset="0"/>
              </a:rPr>
              <a:t>Basvin</a:t>
            </a:r>
            <a:r>
              <a:rPr lang="en-US" sz="4000" b="0" i="0" dirty="0">
                <a:solidFill>
                  <a:srgbClr val="474040"/>
                </a:solidFill>
                <a:effectLst/>
                <a:highlight>
                  <a:srgbClr val="FFFFFF"/>
                </a:highlight>
                <a:latin typeface="Merriweather" panose="00000500000000000000" pitchFamily="2" charset="0"/>
              </a:rPr>
              <a:t> 2019: 54% (with 5% vinified in wood)</a:t>
            </a:r>
            <a:br>
              <a:rPr lang="en-US" sz="4000" b="0" i="0" dirty="0">
                <a:solidFill>
                  <a:srgbClr val="474040"/>
                </a:solidFill>
                <a:effectLst/>
                <a:highlight>
                  <a:srgbClr val="FFFFFF"/>
                </a:highlight>
                <a:latin typeface="Merriweather" panose="00000500000000000000" pitchFamily="2" charset="0"/>
              </a:rPr>
            </a:br>
            <a:r>
              <a:rPr lang="en-US" sz="4000" b="0" i="0" dirty="0" err="1">
                <a:solidFill>
                  <a:srgbClr val="474040"/>
                </a:solidFill>
                <a:effectLst/>
                <a:highlight>
                  <a:srgbClr val="FFFFFF"/>
                </a:highlight>
                <a:latin typeface="Merriweather" panose="00000500000000000000" pitchFamily="2" charset="0"/>
              </a:rPr>
              <a:t>Malolaktisk</a:t>
            </a:r>
            <a:r>
              <a:rPr lang="en-US" sz="4000" b="0" i="0" dirty="0">
                <a:solidFill>
                  <a:srgbClr val="474040"/>
                </a:solidFill>
                <a:effectLst/>
                <a:highlight>
                  <a:srgbClr val="FFFFFF"/>
                </a:highlight>
                <a:latin typeface="Merriweather" panose="00000500000000000000" pitchFamily="2" charset="0"/>
              </a:rPr>
              <a:t> </a:t>
            </a:r>
            <a:r>
              <a:rPr lang="en-US" sz="4000" b="0" i="0" dirty="0" err="1">
                <a:solidFill>
                  <a:srgbClr val="474040"/>
                </a:solidFill>
                <a:effectLst/>
                <a:highlight>
                  <a:srgbClr val="FFFFFF"/>
                </a:highlight>
                <a:latin typeface="Merriweather" panose="00000500000000000000" pitchFamily="2" charset="0"/>
              </a:rPr>
              <a:t>jäsning</a:t>
            </a:r>
            <a:r>
              <a:rPr lang="en-US" sz="4000" b="0" i="0" dirty="0">
                <a:solidFill>
                  <a:srgbClr val="474040"/>
                </a:solidFill>
                <a:effectLst/>
                <a:highlight>
                  <a:srgbClr val="FFFFFF"/>
                </a:highlight>
                <a:latin typeface="Merriweather" panose="00000500000000000000" pitchFamily="2" charset="0"/>
              </a:rPr>
              <a:t>: 35%</a:t>
            </a:r>
            <a:r>
              <a:rPr lang="sv-SE" sz="4000" b="0" i="0" dirty="0">
                <a:solidFill>
                  <a:srgbClr val="474040"/>
                </a:solidFill>
                <a:effectLst/>
                <a:highlight>
                  <a:srgbClr val="FFFFFF"/>
                </a:highlight>
                <a:latin typeface="Merriweather" panose="000005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2800" b="0" i="0" dirty="0">
              <a:solidFill>
                <a:srgbClr val="252525"/>
              </a:solidFill>
              <a:effectLst/>
              <a:highlight>
                <a:srgbClr val="FFFFFF"/>
              </a:highlight>
              <a:latin typeface="__interVariable_de067d"/>
            </a:endParaRPr>
          </a:p>
          <a:p>
            <a:pPr algn="l"/>
            <a:r>
              <a:rPr lang="sv-SE" sz="2800" b="1" i="0" dirty="0">
                <a:solidFill>
                  <a:srgbClr val="252525"/>
                </a:solidFill>
                <a:effectLst/>
                <a:highlight>
                  <a:srgbClr val="FFFFFF"/>
                </a:highlight>
                <a:latin typeface="__interVariable_de067d"/>
              </a:rPr>
              <a:t>Lagring: </a:t>
            </a:r>
            <a:r>
              <a:rPr lang="sv-SE" sz="2800" b="0" i="0" dirty="0">
                <a:solidFill>
                  <a:srgbClr val="252525"/>
                </a:solidFill>
                <a:effectLst/>
                <a:highlight>
                  <a:srgbClr val="FFFFFF"/>
                </a:highlight>
                <a:latin typeface="__interVariable_de067d"/>
              </a:rPr>
              <a:t>Champagne som inte är årgångsbetecknad måste ha legat minst 12 månader på sin jästfällning innan </a:t>
            </a:r>
            <a:r>
              <a:rPr lang="sv-SE" sz="2800" b="0" i="0" dirty="0" err="1">
                <a:solidFill>
                  <a:srgbClr val="252525"/>
                </a:solidFill>
                <a:effectLst/>
                <a:highlight>
                  <a:srgbClr val="FFFFFF"/>
                </a:highlight>
                <a:latin typeface="__interVariable_de067d"/>
              </a:rPr>
              <a:t>degorgering</a:t>
            </a:r>
            <a:r>
              <a:rPr lang="sv-SE" sz="2800" b="0" i="0" dirty="0">
                <a:solidFill>
                  <a:srgbClr val="252525"/>
                </a:solidFill>
                <a:effectLst/>
                <a:highlight>
                  <a:srgbClr val="FFFFFF"/>
                </a:highlight>
                <a:latin typeface="__interVariable_de067d"/>
              </a:rPr>
              <a:t>. Följt av minst tre månader på flaska. Det här vinet har lagrats i genomsnitt tre år på sin jästfällning. En del av basvinet har mognat på ekfat.</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sv-SE" sz="1800" b="1" kern="100" dirty="0" err="1">
                <a:effectLst/>
                <a:latin typeface="Calibri" panose="020F0502020204030204" pitchFamily="34" charset="0"/>
                <a:ea typeface="Calibri" panose="020F0502020204030204" pitchFamily="34" charset="0"/>
                <a:cs typeface="Times New Roman" panose="02020603050405020304" pitchFamily="18" charset="0"/>
              </a:rPr>
              <a:t>Vinlocus</a:t>
            </a:r>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december 2023</a:t>
            </a: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Bedömning: </a:t>
            </a:r>
            <a:r>
              <a:rPr lang="sv-SE" sz="2800" b="0" i="0" dirty="0">
                <a:solidFill>
                  <a:srgbClr val="3E3E3E"/>
                </a:solidFill>
                <a:effectLst/>
                <a:highlight>
                  <a:srgbClr val="FAFAFA"/>
                </a:highlight>
                <a:latin typeface="Montserrat-Regular"/>
              </a:rPr>
              <a:t>Komplex, fint utvecklad doft med röda bär, röda äpplen, persika, mineral och nötter. Torr, medelfyllig smak med balanserad kropp, lång, gräddig mousse, fin syra, bra längd och ett välbalanserat slut.</a:t>
            </a:r>
            <a:endParaRPr lang="sv-SE" dirty="0"/>
          </a:p>
        </p:txBody>
      </p:sp>
      <p:sp>
        <p:nvSpPr>
          <p:cNvPr id="4" name="Platshållare för bildnummer 3"/>
          <p:cNvSpPr>
            <a:spLocks noGrp="1"/>
          </p:cNvSpPr>
          <p:nvPr>
            <p:ph type="sldNum" sz="quarter" idx="5"/>
          </p:nvPr>
        </p:nvSpPr>
        <p:spPr/>
        <p:txBody>
          <a:bodyPr/>
          <a:lstStyle/>
          <a:p>
            <a:fld id="{D18F1CD7-E2BE-4A67-8207-E60D11195459}" type="slidenum">
              <a:rPr lang="en-GB" smtClean="0"/>
              <a:t>6</a:t>
            </a:fld>
            <a:endParaRPr lang="en-GB"/>
          </a:p>
        </p:txBody>
      </p:sp>
    </p:spTree>
    <p:extLst>
      <p:ext uri="{BB962C8B-B14F-4D97-AF65-F5344CB8AC3E}">
        <p14:creationId xmlns:p14="http://schemas.microsoft.com/office/powerpoint/2010/main" val="1146350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kern="100" dirty="0">
                <a:effectLst/>
                <a:latin typeface="Calibri"/>
                <a:ea typeface="Calibri" panose="020F0502020204030204" pitchFamily="34" charset="0"/>
                <a:cs typeface="Calibri"/>
              </a:rPr>
              <a:t>Systembolagets </a:t>
            </a:r>
            <a:r>
              <a:rPr lang="sv-SE" sz="1800" b="1" kern="100" dirty="0" err="1">
                <a:effectLst/>
                <a:latin typeface="Calibri"/>
                <a:ea typeface="Calibri" panose="020F0502020204030204" pitchFamily="34" charset="0"/>
                <a:cs typeface="Calibri"/>
              </a:rPr>
              <a:t>smakklockor</a:t>
            </a:r>
            <a:r>
              <a:rPr lang="sv-SE" sz="1800" b="1" kern="100" dirty="0">
                <a:effectLst/>
                <a:latin typeface="Calibri"/>
                <a:ea typeface="Calibri" panose="020F0502020204030204" pitchFamily="34" charset="0"/>
                <a:cs typeface="Calibri"/>
              </a:rPr>
              <a:t>:</a:t>
            </a:r>
            <a:endParaRPr lang="sv-SE" b="1" kern="100" dirty="0">
              <a:cs typeface="Arial"/>
            </a:endParaRPr>
          </a:p>
          <a:p>
            <a:r>
              <a:rPr lang="sv-SE" kern="100" dirty="0"/>
              <a:t>Sötma: 1</a:t>
            </a:r>
            <a:endParaRPr lang="en-US" kern="100" dirty="0"/>
          </a:p>
          <a:p>
            <a:r>
              <a:rPr lang="sv-SE" kern="100" dirty="0"/>
              <a:t>Fyllighet: 5</a:t>
            </a:r>
            <a:endParaRPr lang="en-US" kern="100" dirty="0"/>
          </a:p>
          <a:p>
            <a:r>
              <a:rPr lang="sv-SE" kern="100" dirty="0"/>
              <a:t>Syra: 10</a:t>
            </a:r>
            <a:endParaRPr lang="en-US" kern="100" dirty="0"/>
          </a:p>
          <a:p>
            <a:endParaRPr lang="sv-SE" sz="1800" b="1" kern="100" dirty="0">
              <a:effectLst/>
              <a:latin typeface="Calibri"/>
              <a:ea typeface="Calibri" panose="020F0502020204030204" pitchFamily="34" charset="0"/>
              <a:cs typeface="Calibri"/>
            </a:endParaRPr>
          </a:p>
          <a:p>
            <a:r>
              <a:rPr lang="sv-SE" b="1" kern="100" dirty="0"/>
              <a:t>Färg: </a:t>
            </a:r>
            <a:r>
              <a:rPr lang="sv-SE" kern="100" dirty="0"/>
              <a:t>Ljus, </a:t>
            </a:r>
            <a:r>
              <a:rPr lang="sv-SE" kern="100" dirty="0" err="1"/>
              <a:t>orangerosa</a:t>
            </a:r>
            <a:r>
              <a:rPr lang="sv-SE" kern="100" dirty="0"/>
              <a:t> färg.</a:t>
            </a:r>
            <a:endParaRPr lang="sv-SE" kern="100" dirty="0">
              <a:cs typeface="Arial"/>
            </a:endParaRPr>
          </a:p>
          <a:p>
            <a:r>
              <a:rPr lang="sv-SE" b="1" kern="100" dirty="0"/>
              <a:t>Doft: </a:t>
            </a:r>
            <a:r>
              <a:rPr lang="sv-SE" kern="100" dirty="0"/>
              <a:t>Nyanserad, något utvecklad doft med inslag av blodapelsin, röda äpplen, mineral, kex och körsbär.</a:t>
            </a:r>
            <a:endParaRPr lang="en-US" kern="100" dirty="0"/>
          </a:p>
          <a:p>
            <a:r>
              <a:rPr lang="sv-SE" b="1" kern="100" dirty="0"/>
              <a:t>Smak: </a:t>
            </a:r>
            <a:r>
              <a:rPr lang="sv-SE" kern="100" dirty="0"/>
              <a:t>Nyanserad, något utvecklad, mycket frisk smak med inslag av körsbär, röda äpplen, mineral, kex och apelsinskal.</a:t>
            </a:r>
            <a:endParaRPr lang="en-US" kern="100" dirty="0"/>
          </a:p>
          <a:p>
            <a:endParaRPr lang="sv-SE" kern="100" dirty="0"/>
          </a:p>
          <a:p>
            <a:r>
              <a:rPr lang="sv-SE" b="1" kern="100" dirty="0"/>
              <a:t>Ursprung: </a:t>
            </a:r>
            <a:r>
              <a:rPr lang="sv-SE" kern="100" dirty="0"/>
              <a:t>Champagne är beläget i norra Frankrike, cirka 15 mil öster om Paris. Distriktet delas in i områdena Montagne de Reims, </a:t>
            </a:r>
            <a:r>
              <a:rPr lang="sv-SE" kern="100" dirty="0" err="1"/>
              <a:t>Vallée</a:t>
            </a:r>
            <a:r>
              <a:rPr lang="sv-SE" kern="100" dirty="0"/>
              <a:t> de la Marne, </a:t>
            </a:r>
            <a:r>
              <a:rPr lang="sv-SE" kern="100" dirty="0" err="1"/>
              <a:t>Côte</a:t>
            </a:r>
            <a:r>
              <a:rPr lang="sv-SE" kern="100" dirty="0"/>
              <a:t> des Blancs, </a:t>
            </a:r>
            <a:r>
              <a:rPr lang="sv-SE" kern="100" dirty="0" err="1"/>
              <a:t>Côte</a:t>
            </a:r>
            <a:r>
              <a:rPr lang="sv-SE" kern="100" dirty="0"/>
              <a:t> de </a:t>
            </a:r>
            <a:r>
              <a:rPr lang="sv-SE" kern="100" dirty="0" err="1"/>
              <a:t>Sézanne</a:t>
            </a:r>
            <a:r>
              <a:rPr lang="sv-SE" kern="100" dirty="0"/>
              <a:t> och </a:t>
            </a:r>
            <a:r>
              <a:rPr lang="sv-SE" kern="100" dirty="0" err="1"/>
              <a:t>Côte</a:t>
            </a:r>
            <a:r>
              <a:rPr lang="sv-SE" kern="100" dirty="0"/>
              <a:t> des Bar.</a:t>
            </a:r>
            <a:endParaRPr lang="en-US" kern="100" dirty="0"/>
          </a:p>
          <a:p>
            <a:endParaRPr lang="sv-SE" kern="100" dirty="0"/>
          </a:p>
          <a:p>
            <a:r>
              <a:rPr lang="sv-SE" b="1" kern="100" dirty="0"/>
              <a:t>Producenten: </a:t>
            </a:r>
            <a:r>
              <a:rPr lang="sv-SE" kern="100" dirty="0"/>
              <a:t>Beaumont des </a:t>
            </a:r>
            <a:r>
              <a:rPr lang="sv-SE" kern="100" dirty="0" err="1"/>
              <a:t>Crayères</a:t>
            </a:r>
            <a:r>
              <a:rPr lang="sv-SE" kern="100" dirty="0"/>
              <a:t> är ett kooperativ med säte i </a:t>
            </a:r>
            <a:r>
              <a:rPr lang="sv-SE" kern="100" dirty="0" err="1"/>
              <a:t>Epernay</a:t>
            </a:r>
            <a:r>
              <a:rPr lang="sv-SE" kern="100" dirty="0"/>
              <a:t> som bildades på 1950-talet och består idag av 250 vinodlare som tillsammans förfogar över 86 hektar vinodlingar i Champagne.</a:t>
            </a:r>
            <a:endParaRPr lang="en-US" kern="100" dirty="0"/>
          </a:p>
          <a:p>
            <a:r>
              <a:rPr lang="sv-SE" kern="100" dirty="0"/>
              <a:t>Årsproduktionen är cirka 900 000 flaskor.</a:t>
            </a:r>
            <a:endParaRPr lang="en-US" kern="100" dirty="0"/>
          </a:p>
          <a:p>
            <a:r>
              <a:rPr lang="sv-SE" kern="100" dirty="0"/>
              <a:t>I vingårdarna ligger fokus på den blå druvsorten </a:t>
            </a:r>
            <a:r>
              <a:rPr lang="sv-SE" kern="100" dirty="0" err="1"/>
              <a:t>meunier</a:t>
            </a:r>
            <a:r>
              <a:rPr lang="sv-SE" kern="100" dirty="0"/>
              <a:t>.</a:t>
            </a:r>
            <a:endParaRPr lang="en-US" kern="100" dirty="0"/>
          </a:p>
          <a:p>
            <a:r>
              <a:rPr lang="sv-SE" kern="100" dirty="0"/>
              <a:t>Beaumont des </a:t>
            </a:r>
            <a:r>
              <a:rPr lang="sv-SE" kern="100" dirty="0" err="1"/>
              <a:t>Crayéres</a:t>
            </a:r>
            <a:r>
              <a:rPr lang="sv-SE" kern="100" dirty="0"/>
              <a:t> är ett av få champagnehus som markerar alla sina viner med ”</a:t>
            </a:r>
            <a:r>
              <a:rPr lang="sv-SE" kern="100" dirty="0" err="1"/>
              <a:t>degorgeringsdatum</a:t>
            </a:r>
            <a:r>
              <a:rPr lang="sv-SE" kern="100" dirty="0"/>
              <a:t>” på baksidesetiketten.</a:t>
            </a:r>
          </a:p>
          <a:p>
            <a:endParaRPr lang="sv-SE" kern="100" dirty="0"/>
          </a:p>
          <a:p>
            <a:r>
              <a:rPr lang="sv-SE" b="1" kern="100" dirty="0"/>
              <a:t>Tillverkning: </a:t>
            </a:r>
            <a:r>
              <a:rPr lang="sv-SE" kern="100" dirty="0"/>
              <a:t>Detta vin är gjort enligt traditionell metod vilket innebär att vinet har fått sina bubblor via en andra jäsning på flaska. Ofta den flaska det sedan säljs i. Efter att man tillverkat ett stilla </a:t>
            </a:r>
            <a:r>
              <a:rPr lang="sv-SE" kern="100" dirty="0" err="1"/>
              <a:t>basvin</a:t>
            </a:r>
            <a:r>
              <a:rPr lang="sv-SE" kern="100" dirty="0"/>
              <a:t> tappas det på butelj. För att vinet ska bli mousserande tillsätts socker och jäst, så kallad </a:t>
            </a:r>
            <a:r>
              <a:rPr lang="sv-SE" kern="100" dirty="0" err="1"/>
              <a:t>liqueur</a:t>
            </a:r>
            <a:r>
              <a:rPr lang="sv-SE" kern="100" dirty="0"/>
              <a:t> de </a:t>
            </a:r>
            <a:r>
              <a:rPr lang="sv-SE" kern="100" dirty="0" err="1"/>
              <a:t>tirage</a:t>
            </a:r>
            <a:r>
              <a:rPr lang="sv-SE" kern="100" dirty="0"/>
              <a:t>. Flaskan lagras sedan i svala källare där jästen långsamt äter upp sockret och kolsyra bildas. Efter månader och ibland flera års lagring placeras buteljerna i lutande läge med flaskhalsen nedåt. Successivt ökas lutningen till 90 grader och jästfällningen som samlats i flaskhalsen fryses. Kapsylen lossas och den frysta jästfällningen avlägsnas, så kallad </a:t>
            </a:r>
            <a:r>
              <a:rPr lang="sv-SE" kern="100" dirty="0" err="1"/>
              <a:t>degorgering</a:t>
            </a:r>
            <a:r>
              <a:rPr lang="sv-SE" kern="100" dirty="0"/>
              <a:t>. Flaskan toppas upp med nytt vin samt en liten mängd socker, så kallad </a:t>
            </a:r>
            <a:r>
              <a:rPr lang="sv-SE" kern="100" dirty="0" err="1"/>
              <a:t>dosage</a:t>
            </a:r>
            <a:r>
              <a:rPr lang="sv-SE" kern="100" dirty="0"/>
              <a:t>, och försluts igen.</a:t>
            </a:r>
            <a:endParaRPr lang="en-US" kern="100" dirty="0"/>
          </a:p>
          <a:p>
            <a:endParaRPr lang="sv-SE" kern="100" dirty="0"/>
          </a:p>
          <a:p>
            <a:r>
              <a:rPr lang="sv-SE" b="1" kern="100" dirty="0"/>
              <a:t>Lagring: </a:t>
            </a:r>
            <a:r>
              <a:rPr lang="sv-SE" kern="100" dirty="0"/>
              <a:t>Beaumont satsar på lång lagring. Grand Rosé har legat på sin jästfällning i 4 år.</a:t>
            </a:r>
            <a:endParaRPr lang="en-US" kern="100" dirty="0"/>
          </a:p>
          <a:p>
            <a:endParaRPr lang="sv-SE" kern="100" dirty="0"/>
          </a:p>
          <a:p>
            <a:r>
              <a:rPr lang="sv-SE" b="1" kern="100" dirty="0" err="1"/>
              <a:t>Vinlocus</a:t>
            </a:r>
            <a:r>
              <a:rPr lang="sv-SE" b="1" kern="100" dirty="0"/>
              <a:t> </a:t>
            </a:r>
            <a:r>
              <a:rPr lang="sv-SE" kern="100" dirty="0"/>
              <a:t>April 2021</a:t>
            </a:r>
            <a:endParaRPr lang="en-US" kern="100" dirty="0"/>
          </a:p>
          <a:p>
            <a:r>
              <a:rPr lang="sv-SE" b="1" kern="100" dirty="0"/>
              <a:t>Bedömning: </a:t>
            </a:r>
            <a:r>
              <a:rPr lang="sv-SE" kern="100" dirty="0"/>
              <a:t>Ganska fyllig tonfiskfärgad. Bärig, söt doft av hallon, jordgubbar, vingummi, jasmin, bröd, </a:t>
            </a:r>
            <a:r>
              <a:rPr lang="sv-SE" kern="100" dirty="0" err="1"/>
              <a:t>Granny</a:t>
            </a:r>
            <a:r>
              <a:rPr lang="sv-SE" kern="100" dirty="0"/>
              <a:t> Smith, fläder och slånbär. Fruktig smak med integrerad </a:t>
            </a:r>
            <a:endParaRPr lang="sv-SE" kern="100" dirty="0">
              <a:cs typeface="Arial"/>
            </a:endParaRPr>
          </a:p>
          <a:p>
            <a:r>
              <a:rPr lang="sv-SE" kern="100" dirty="0"/>
              <a:t>fruktsyra, måttfull mousse, påtaglig </a:t>
            </a:r>
            <a:r>
              <a:rPr lang="sv-SE" kern="100" dirty="0" err="1"/>
              <a:t>dosage</a:t>
            </a:r>
            <a:r>
              <a:rPr lang="sv-SE" kern="100" dirty="0"/>
              <a:t> med tydliga tanniner.</a:t>
            </a:r>
            <a:endParaRPr lang="sv-SE" kern="100" dirty="0">
              <a:cs typeface="Arial"/>
            </a:endParaRPr>
          </a:p>
          <a:p>
            <a:endParaRPr lang="sv-SE" sz="1800" kern="100" dirty="0">
              <a:effectLst/>
              <a:latin typeface="Calibri" panose="020F0502020204030204" pitchFamily="34" charset="0"/>
              <a:ea typeface="Calibri" panose="020F0502020204030204" pitchFamily="34" charset="0"/>
              <a:cs typeface="Calibri"/>
            </a:endParaRPr>
          </a:p>
          <a:p>
            <a:endParaRPr lang="sv-SE" sz="2800" dirty="0">
              <a:solidFill>
                <a:srgbClr val="3E3E3E"/>
              </a:solidFill>
              <a:highlight>
                <a:srgbClr val="FAFAFA"/>
              </a:highlight>
              <a:latin typeface="Montserrat-Regular"/>
              <a:cs typeface="Arial"/>
            </a:endParaRPr>
          </a:p>
        </p:txBody>
      </p:sp>
      <p:sp>
        <p:nvSpPr>
          <p:cNvPr id="4" name="Platshållare för bildnummer 3"/>
          <p:cNvSpPr>
            <a:spLocks noGrp="1"/>
          </p:cNvSpPr>
          <p:nvPr>
            <p:ph type="sldNum" sz="quarter" idx="5"/>
          </p:nvPr>
        </p:nvSpPr>
        <p:spPr/>
        <p:txBody>
          <a:bodyPr/>
          <a:lstStyle/>
          <a:p>
            <a:fld id="{D18F1CD7-E2BE-4A67-8207-E60D11195459}" type="slidenum">
              <a:rPr lang="en-GB" smtClean="0"/>
              <a:t>7</a:t>
            </a:fld>
            <a:endParaRPr lang="en-GB"/>
          </a:p>
        </p:txBody>
      </p:sp>
    </p:spTree>
    <p:extLst>
      <p:ext uri="{BB962C8B-B14F-4D97-AF65-F5344CB8AC3E}">
        <p14:creationId xmlns:p14="http://schemas.microsoft.com/office/powerpoint/2010/main" val="1218005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714FB2-F46E-0555-5E44-CAF0C4A1B9CF}"/>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39450D16-C305-C0DB-E19D-AF364EEBE8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90FE8AC7-D60E-B9F6-D965-01F1D413633E}"/>
              </a:ext>
            </a:extLst>
          </p:cNvPr>
          <p:cNvSpPr>
            <a:spLocks noGrp="1"/>
          </p:cNvSpPr>
          <p:nvPr>
            <p:ph type="dt" sz="half" idx="10"/>
          </p:nvPr>
        </p:nvSpPr>
        <p:spPr/>
        <p:txBody>
          <a:bodyPr/>
          <a:lstStyle/>
          <a:p>
            <a:fld id="{FD403CD0-842C-4BCD-83D3-BB78B185EE38}" type="datetimeFigureOut">
              <a:rPr lang="sv-SE" smtClean="0"/>
              <a:t>2024-05-31</a:t>
            </a:fld>
            <a:endParaRPr lang="sv-SE"/>
          </a:p>
        </p:txBody>
      </p:sp>
      <p:sp>
        <p:nvSpPr>
          <p:cNvPr id="5" name="Platshållare för sidfot 4">
            <a:extLst>
              <a:ext uri="{FF2B5EF4-FFF2-40B4-BE49-F238E27FC236}">
                <a16:creationId xmlns:a16="http://schemas.microsoft.com/office/drawing/2014/main" id="{55FD9DA2-345D-31FC-2F1A-74FEEB6DD49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A8E4E27-A920-87D2-0BA2-6DAF781501C7}"/>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462958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02F191-0599-1E7A-CC7F-4FDE7AB4F7B7}"/>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839B81B-B15E-7DD6-018E-2CEBD6D98FD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82288B5-4D8E-1679-4E9A-68F2B91FCD56}"/>
              </a:ext>
            </a:extLst>
          </p:cNvPr>
          <p:cNvSpPr>
            <a:spLocks noGrp="1"/>
          </p:cNvSpPr>
          <p:nvPr>
            <p:ph type="dt" sz="half" idx="10"/>
          </p:nvPr>
        </p:nvSpPr>
        <p:spPr/>
        <p:txBody>
          <a:bodyPr/>
          <a:lstStyle/>
          <a:p>
            <a:fld id="{FD403CD0-842C-4BCD-83D3-BB78B185EE38}" type="datetimeFigureOut">
              <a:rPr lang="sv-SE" smtClean="0"/>
              <a:t>2024-05-31</a:t>
            </a:fld>
            <a:endParaRPr lang="sv-SE"/>
          </a:p>
        </p:txBody>
      </p:sp>
      <p:sp>
        <p:nvSpPr>
          <p:cNvPr id="5" name="Platshållare för sidfot 4">
            <a:extLst>
              <a:ext uri="{FF2B5EF4-FFF2-40B4-BE49-F238E27FC236}">
                <a16:creationId xmlns:a16="http://schemas.microsoft.com/office/drawing/2014/main" id="{7C3CE516-FEF3-8479-0B75-5BA1741E0EF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FBE4527-E6F7-548D-4AB1-46F7D6C0648F}"/>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1984584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A59BDD0F-378D-A872-C7E1-971CA5EA5B07}"/>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088B8B0-2097-8739-DD19-06E44CFE2836}"/>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49DDCC6-6FA4-2B14-6C42-1785D6AE1068}"/>
              </a:ext>
            </a:extLst>
          </p:cNvPr>
          <p:cNvSpPr>
            <a:spLocks noGrp="1"/>
          </p:cNvSpPr>
          <p:nvPr>
            <p:ph type="dt" sz="half" idx="10"/>
          </p:nvPr>
        </p:nvSpPr>
        <p:spPr/>
        <p:txBody>
          <a:bodyPr/>
          <a:lstStyle/>
          <a:p>
            <a:fld id="{FD403CD0-842C-4BCD-83D3-BB78B185EE38}" type="datetimeFigureOut">
              <a:rPr lang="sv-SE" smtClean="0"/>
              <a:t>2024-05-31</a:t>
            </a:fld>
            <a:endParaRPr lang="sv-SE"/>
          </a:p>
        </p:txBody>
      </p:sp>
      <p:sp>
        <p:nvSpPr>
          <p:cNvPr id="5" name="Platshållare för sidfot 4">
            <a:extLst>
              <a:ext uri="{FF2B5EF4-FFF2-40B4-BE49-F238E27FC236}">
                <a16:creationId xmlns:a16="http://schemas.microsoft.com/office/drawing/2014/main" id="{91AB2E81-ABD3-E3F0-1E82-59438C6672D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86E6A0A-C29F-4B38-018F-C803E1770430}"/>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189759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ubrik,  utfallande bild och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82270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262686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 y="-4186"/>
            <a:ext cx="6096003" cy="6862186"/>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2024-05-31</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C0484123-D344-4146-98CE-A2F1F171ABBE}"/>
              </a:ext>
            </a:extLst>
          </p:cNvPr>
          <p:cNvSpPr>
            <a:spLocks noGrp="1"/>
          </p:cNvSpPr>
          <p:nvPr>
            <p:ph type="body" sz="quarter" idx="15" hasCustomPrompt="1"/>
          </p:nvPr>
        </p:nvSpPr>
        <p:spPr>
          <a:xfrm>
            <a:off x="6210300" y="6577013"/>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29739937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utfallande bild och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01101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181517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 y="-4186"/>
            <a:ext cx="6096003" cy="6862186"/>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2024-05-31</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C0484123-D344-4146-98CE-A2F1F171ABBE}"/>
              </a:ext>
            </a:extLst>
          </p:cNvPr>
          <p:cNvSpPr>
            <a:spLocks noGrp="1"/>
          </p:cNvSpPr>
          <p:nvPr>
            <p:ph type="body" sz="quarter" idx="15" hasCustomPrompt="1"/>
          </p:nvPr>
        </p:nvSpPr>
        <p:spPr>
          <a:xfrm>
            <a:off x="6210300" y="6577013"/>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3270809438"/>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bild och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82270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262686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260726"/>
            <a:ext cx="5868988" cy="5083200"/>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2024-05-31</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E1CB6342-BAD4-4815-8460-FF4775EE169D}"/>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317234186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Rubrik,  bild och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011687"/>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1815847"/>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260726"/>
            <a:ext cx="5868988" cy="5083200"/>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2024-05-31</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E1CB6342-BAD4-4815-8460-FF4775EE169D}"/>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1993515782"/>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Rubrik,  dubbel bild och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227013" y="1011687"/>
            <a:ext cx="11126787" cy="535531"/>
          </a:xfrm>
        </p:spPr>
        <p:txBody>
          <a:bodyPr/>
          <a:lstStyle>
            <a:lvl1pPr marL="0" indent="0">
              <a:buNone/>
              <a:defRPr sz="3200"/>
            </a:lvl1pPr>
          </a:lstStyle>
          <a:p>
            <a:pPr lvl="0"/>
            <a:r>
              <a:rPr lang="sv-SE" dirty="0"/>
              <a:t>Rubrik </a:t>
            </a:r>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808162"/>
            <a:ext cx="5868988" cy="4535763"/>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2024-05-31</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E1CB6342-BAD4-4815-8460-FF4775EE169D}"/>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stStyle>
          <a:p>
            <a:pPr lvl="0"/>
            <a:r>
              <a:rPr lang="sv-SE" dirty="0"/>
              <a:t>Bildreferens</a:t>
            </a:r>
          </a:p>
        </p:txBody>
      </p:sp>
      <p:sp>
        <p:nvSpPr>
          <p:cNvPr id="11" name="Platshållare för bild 11">
            <a:extLst>
              <a:ext uri="{FF2B5EF4-FFF2-40B4-BE49-F238E27FC236}">
                <a16:creationId xmlns:a16="http://schemas.microsoft.com/office/drawing/2014/main" id="{86D2D5A2-D772-42BE-89E7-862CBE71D80D}"/>
              </a:ext>
            </a:extLst>
          </p:cNvPr>
          <p:cNvSpPr>
            <a:spLocks noGrp="1"/>
          </p:cNvSpPr>
          <p:nvPr>
            <p:ph type="pic" sz="quarter" idx="16"/>
          </p:nvPr>
        </p:nvSpPr>
        <p:spPr>
          <a:xfrm>
            <a:off x="6323012" y="1808161"/>
            <a:ext cx="5030788" cy="4535763"/>
          </a:xfrm>
        </p:spPr>
        <p:txBody>
          <a:bodyPr/>
          <a:lstStyle>
            <a:lvl1pPr marL="0" indent="0">
              <a:buNone/>
              <a:defRPr sz="1400"/>
            </a:lvl1pPr>
          </a:lstStyle>
          <a:p>
            <a:r>
              <a:rPr lang="sv-SE"/>
              <a:t>Klicka på ikonen för att lägga till en bild</a:t>
            </a:r>
            <a:endParaRPr lang="sv-SE" dirty="0"/>
          </a:p>
        </p:txBody>
      </p:sp>
      <p:sp>
        <p:nvSpPr>
          <p:cNvPr id="13" name="Platshållare för text 6">
            <a:extLst>
              <a:ext uri="{FF2B5EF4-FFF2-40B4-BE49-F238E27FC236}">
                <a16:creationId xmlns:a16="http://schemas.microsoft.com/office/drawing/2014/main" id="{E1CB6342-BAD4-4815-8460-FF4775EE169D}"/>
              </a:ext>
            </a:extLst>
          </p:cNvPr>
          <p:cNvSpPr>
            <a:spLocks noGrp="1"/>
          </p:cNvSpPr>
          <p:nvPr>
            <p:ph type="body" sz="quarter" idx="17" hasCustomPrompt="1"/>
          </p:nvPr>
        </p:nvSpPr>
        <p:spPr>
          <a:xfrm>
            <a:off x="6324599" y="6577013"/>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23289039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mindre bild och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82270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262686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260726"/>
            <a:ext cx="4348800" cy="5083200"/>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2024-05-31</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50B5B296-7FE0-4E0A-BDC9-F8A685161A3F}"/>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vl2pPr marL="457200" indent="0">
              <a:buNone/>
              <a:defRPr sz="1000" i="1"/>
            </a:lvl2pPr>
          </a:lstStyle>
          <a:p>
            <a:pPr lvl="0"/>
            <a:r>
              <a:rPr lang="sv-SE" dirty="0"/>
              <a:t>Bildreferens</a:t>
            </a:r>
          </a:p>
        </p:txBody>
      </p:sp>
    </p:spTree>
    <p:extLst>
      <p:ext uri="{BB962C8B-B14F-4D97-AF65-F5344CB8AC3E}">
        <p14:creationId xmlns:p14="http://schemas.microsoft.com/office/powerpoint/2010/main" val="3273289009"/>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mindre bild och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011687"/>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1815847"/>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260726"/>
            <a:ext cx="4348800" cy="5083200"/>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2024-05-31</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50B5B296-7FE0-4E0A-BDC9-F8A685161A3F}"/>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vl2pPr marL="457200" indent="0">
              <a:buNone/>
              <a:defRPr sz="1000" i="1"/>
            </a:lvl2pPr>
          </a:lstStyle>
          <a:p>
            <a:pPr lvl="0"/>
            <a:r>
              <a:rPr lang="sv-SE" dirty="0"/>
              <a:t>Bildreferens</a:t>
            </a:r>
          </a:p>
        </p:txBody>
      </p:sp>
    </p:spTree>
    <p:extLst>
      <p:ext uri="{BB962C8B-B14F-4D97-AF65-F5344CB8AC3E}">
        <p14:creationId xmlns:p14="http://schemas.microsoft.com/office/powerpoint/2010/main" val="3703556710"/>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och mind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82270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262686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2024-05-31</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320379481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BB1A7C-DDFF-89CC-D969-DB046009869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823A64E-F359-00A0-1CDA-588614FB0D7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320C8B5-F55E-4CF6-9C6F-ECC16BB88E0D}"/>
              </a:ext>
            </a:extLst>
          </p:cNvPr>
          <p:cNvSpPr>
            <a:spLocks noGrp="1"/>
          </p:cNvSpPr>
          <p:nvPr>
            <p:ph type="dt" sz="half" idx="10"/>
          </p:nvPr>
        </p:nvSpPr>
        <p:spPr/>
        <p:txBody>
          <a:bodyPr/>
          <a:lstStyle/>
          <a:p>
            <a:fld id="{FD403CD0-842C-4BCD-83D3-BB78B185EE38}" type="datetimeFigureOut">
              <a:rPr lang="sv-SE" smtClean="0"/>
              <a:t>2024-05-31</a:t>
            </a:fld>
            <a:endParaRPr lang="sv-SE"/>
          </a:p>
        </p:txBody>
      </p:sp>
      <p:sp>
        <p:nvSpPr>
          <p:cNvPr id="5" name="Platshållare för sidfot 4">
            <a:extLst>
              <a:ext uri="{FF2B5EF4-FFF2-40B4-BE49-F238E27FC236}">
                <a16:creationId xmlns:a16="http://schemas.microsoft.com/office/drawing/2014/main" id="{9994A018-DA5F-B03F-61F0-C8294FCB5EF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6413E0A-65B5-0F7F-6D5C-35AB6721D324}"/>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3649211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Rubrik och mindre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011687"/>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1815847"/>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2024-05-31</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09332841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ärgad platta, Rubrik och mindre innehåll">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396F7D7-CC63-4891-88F0-FDA9F4E6A0DD}"/>
              </a:ext>
            </a:extLst>
          </p:cNvPr>
          <p:cNvSpPr/>
          <p:nvPr userDrawn="1"/>
        </p:nvSpPr>
        <p:spPr>
          <a:xfrm>
            <a:off x="-1" y="0"/>
            <a:ext cx="226863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8" name="Platshållare för text 7">
            <a:extLst>
              <a:ext uri="{FF2B5EF4-FFF2-40B4-BE49-F238E27FC236}">
                <a16:creationId xmlns:a16="http://schemas.microsoft.com/office/drawing/2014/main" id="{7D139995-6B95-41C5-ADFE-011D02D2E779}"/>
              </a:ext>
            </a:extLst>
          </p:cNvPr>
          <p:cNvSpPr>
            <a:spLocks noGrp="1"/>
          </p:cNvSpPr>
          <p:nvPr>
            <p:ph type="body" sz="quarter" idx="13"/>
          </p:nvPr>
        </p:nvSpPr>
        <p:spPr>
          <a:xfrm>
            <a:off x="227013" y="1279406"/>
            <a:ext cx="1960602" cy="3432508"/>
          </a:xfrm>
        </p:spPr>
        <p:txBody>
          <a:bodyPr/>
          <a:lstStyle>
            <a:lvl1pPr marL="180975" indent="-180975">
              <a:spcBef>
                <a:spcPts val="0"/>
              </a:spcBef>
              <a:spcAft>
                <a:spcPts val="1200"/>
              </a:spcAft>
              <a:buFont typeface="Arial" panose="020B0604020202020204" pitchFamily="34" charset="0"/>
              <a:buChar char="•"/>
              <a:defRPr sz="2000"/>
            </a:lvl1pPr>
            <a:lvl2pPr marL="358775" indent="-228600">
              <a:defRPr sz="1800"/>
            </a:lvl2pPr>
            <a:lvl3pPr marL="625475" indent="-228600">
              <a:defRPr sz="1600"/>
            </a:lvl3pPr>
            <a:lvl4pPr marL="890588" indent="-228600">
              <a:defRPr sz="1400"/>
            </a:lvl4pPr>
            <a:lvl5pPr marL="1168400" indent="-228600">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2024-05-31</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4D90BC93-5576-40C6-B699-D11C99FD0FB9}"/>
              </a:ext>
            </a:extLst>
          </p:cNvPr>
          <p:cNvSpPr>
            <a:spLocks noGrp="1"/>
          </p:cNvSpPr>
          <p:nvPr>
            <p:ph type="body" sz="quarter" idx="14" hasCustomPrompt="1"/>
          </p:nvPr>
        </p:nvSpPr>
        <p:spPr>
          <a:xfrm>
            <a:off x="2673533" y="6577014"/>
            <a:ext cx="3060700" cy="280987"/>
          </a:xfrm>
        </p:spPr>
        <p:txBody>
          <a:bodyPr anchor="ctr" anchorCtr="0"/>
          <a:lstStyle>
            <a:lvl1pPr marL="0" indent="0">
              <a:buNone/>
              <a:defRPr sz="1000"/>
            </a:lvl1pPr>
            <a:lvl2pPr marL="457200" indent="0">
              <a:buNone/>
              <a:defRPr sz="1000"/>
            </a:lvl2pPr>
          </a:lstStyle>
          <a:p>
            <a:pPr lvl="0"/>
            <a:r>
              <a:rPr lang="sv-SE" dirty="0"/>
              <a:t>Bildreferens</a:t>
            </a:r>
          </a:p>
        </p:txBody>
      </p:sp>
    </p:spTree>
    <p:extLst>
      <p:ext uri="{BB962C8B-B14F-4D97-AF65-F5344CB8AC3E}">
        <p14:creationId xmlns:p14="http://schemas.microsoft.com/office/powerpoint/2010/main" val="285857593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Färgad platta, Bild Rubrik och mindre innehåll">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396F7D7-CC63-4891-88F0-FDA9F4E6A0DD}"/>
              </a:ext>
            </a:extLst>
          </p:cNvPr>
          <p:cNvSpPr/>
          <p:nvPr userDrawn="1"/>
        </p:nvSpPr>
        <p:spPr>
          <a:xfrm>
            <a:off x="-1" y="0"/>
            <a:ext cx="226863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8" name="Platshållare för text 7">
            <a:extLst>
              <a:ext uri="{FF2B5EF4-FFF2-40B4-BE49-F238E27FC236}">
                <a16:creationId xmlns:a16="http://schemas.microsoft.com/office/drawing/2014/main" id="{7D139995-6B95-41C5-ADFE-011D02D2E779}"/>
              </a:ext>
            </a:extLst>
          </p:cNvPr>
          <p:cNvSpPr>
            <a:spLocks noGrp="1"/>
          </p:cNvSpPr>
          <p:nvPr>
            <p:ph type="body" sz="quarter" idx="13"/>
          </p:nvPr>
        </p:nvSpPr>
        <p:spPr>
          <a:xfrm>
            <a:off x="227013" y="1279406"/>
            <a:ext cx="1960602" cy="3432508"/>
          </a:xfrm>
        </p:spPr>
        <p:txBody>
          <a:bodyPr/>
          <a:lstStyle>
            <a:lvl1pPr marL="0" indent="0">
              <a:spcBef>
                <a:spcPts val="0"/>
              </a:spcBef>
              <a:spcAft>
                <a:spcPts val="1200"/>
              </a:spcAft>
              <a:buFont typeface="Arial" panose="020B0604020202020204" pitchFamily="34" charset="0"/>
              <a:buNone/>
              <a:defRPr sz="2000">
                <a:solidFill>
                  <a:schemeClr val="bg1"/>
                </a:solidFill>
              </a:defRPr>
            </a:lvl1pPr>
            <a:lvl2pPr marL="130175" indent="0">
              <a:buNone/>
              <a:defRPr sz="1800">
                <a:solidFill>
                  <a:schemeClr val="bg1"/>
                </a:solidFill>
              </a:defRPr>
            </a:lvl2pPr>
            <a:lvl3pPr marL="396875" indent="0">
              <a:buNone/>
              <a:defRPr sz="1600">
                <a:solidFill>
                  <a:schemeClr val="bg1"/>
                </a:solidFill>
              </a:defRPr>
            </a:lvl3pPr>
            <a:lvl4pPr marL="661988" indent="0">
              <a:buNone/>
              <a:defRPr sz="1400">
                <a:solidFill>
                  <a:schemeClr val="bg1"/>
                </a:solidFill>
              </a:defRPr>
            </a:lvl4pPr>
            <a:lvl5pPr marL="939800" indent="0">
              <a:buNone/>
              <a:defRPr sz="1400">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2024-05-31</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4D90BC93-5576-40C6-B699-D11C99FD0FB9}"/>
              </a:ext>
            </a:extLst>
          </p:cNvPr>
          <p:cNvSpPr>
            <a:spLocks noGrp="1"/>
          </p:cNvSpPr>
          <p:nvPr>
            <p:ph type="body" sz="quarter" idx="14" hasCustomPrompt="1"/>
          </p:nvPr>
        </p:nvSpPr>
        <p:spPr>
          <a:xfrm>
            <a:off x="2673533" y="6577014"/>
            <a:ext cx="3060700" cy="280987"/>
          </a:xfrm>
        </p:spPr>
        <p:txBody>
          <a:bodyPr anchor="ctr" anchorCtr="0"/>
          <a:lstStyle>
            <a:lvl1pPr marL="0" indent="0">
              <a:buNone/>
              <a:defRPr sz="1000"/>
            </a:lvl1pPr>
            <a:lvl2pPr marL="457200" indent="0">
              <a:buNone/>
              <a:defRPr sz="1000"/>
            </a:lvl2pPr>
          </a:lstStyle>
          <a:p>
            <a:pPr lvl="0"/>
            <a:r>
              <a:rPr lang="sv-SE" dirty="0"/>
              <a:t>Bildreferens</a:t>
            </a:r>
          </a:p>
        </p:txBody>
      </p:sp>
      <p:sp>
        <p:nvSpPr>
          <p:cNvPr id="9" name="Platshållare för bild 11">
            <a:extLst>
              <a:ext uri="{FF2B5EF4-FFF2-40B4-BE49-F238E27FC236}">
                <a16:creationId xmlns:a16="http://schemas.microsoft.com/office/drawing/2014/main" id="{86D2D5A2-D772-42BE-89E7-862CBE71D80D}"/>
              </a:ext>
            </a:extLst>
          </p:cNvPr>
          <p:cNvSpPr>
            <a:spLocks noGrp="1"/>
          </p:cNvSpPr>
          <p:nvPr>
            <p:ph type="pic" sz="quarter" idx="15"/>
          </p:nvPr>
        </p:nvSpPr>
        <p:spPr>
          <a:xfrm>
            <a:off x="2268638" y="0"/>
            <a:ext cx="9923362" cy="6308384"/>
          </a:xfrm>
        </p:spPr>
        <p:txBody>
          <a:bodyPr/>
          <a:lstStyle>
            <a:lvl1pPr marL="0" indent="0">
              <a:buNone/>
              <a:defRPr sz="1400"/>
            </a:lvl1pPr>
          </a:lstStyle>
          <a:p>
            <a:r>
              <a:rPr lang="sv-SE"/>
              <a:t>Klicka på ikonen för att lägga till en bild</a:t>
            </a:r>
            <a:endParaRPr lang="sv-SE" dirty="0"/>
          </a:p>
        </p:txBody>
      </p:sp>
    </p:spTree>
    <p:extLst>
      <p:ext uri="{BB962C8B-B14F-4D97-AF65-F5344CB8AC3E}">
        <p14:creationId xmlns:p14="http://schemas.microsoft.com/office/powerpoint/2010/main" val="854842209"/>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vällens viner med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A517A74E-467F-4389-81F2-7AFD17F5FF93}"/>
              </a:ext>
            </a:extLst>
          </p:cNvPr>
          <p:cNvSpPr>
            <a:spLocks noGrp="1"/>
          </p:cNvSpPr>
          <p:nvPr>
            <p:ph type="pic" sz="quarter" idx="13"/>
          </p:nvPr>
        </p:nvSpPr>
        <p:spPr>
          <a:xfrm>
            <a:off x="0" y="0"/>
            <a:ext cx="2164466" cy="6858000"/>
          </a:xfrm>
          <a:solidFill>
            <a:schemeClr val="bg2"/>
          </a:solidFill>
        </p:spPr>
        <p:txBody>
          <a:bodyPr/>
          <a:lstStyle>
            <a:lvl1pPr marL="0" indent="0">
              <a:buNone/>
              <a:defRPr sz="1400"/>
            </a:lvl1pPr>
          </a:lstStyle>
          <a:p>
            <a:r>
              <a:rPr lang="sv-SE"/>
              <a:t>Klicka på ikonen för att lägga till en bild</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2024-05-31</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a:solidFill>
            <a:schemeClr val="accent1">
              <a:alpha val="69804"/>
            </a:schemeClr>
          </a:solidFill>
        </p:spPr>
        <p:txBody>
          <a:bodyPr/>
          <a:lstStyle>
            <a:lvl1pPr>
              <a:defRPr>
                <a:solidFill>
                  <a:schemeClr val="bg1"/>
                </a:solidFill>
              </a:defRPr>
            </a:lvl1pPr>
          </a:lstStyle>
          <a:p>
            <a:r>
              <a:rPr lang="sv-SE"/>
              <a:t>Klicka här för att ändra format</a:t>
            </a:r>
            <a:endParaRPr lang="sv-SE" dirty="0"/>
          </a:p>
        </p:txBody>
      </p:sp>
      <p:sp>
        <p:nvSpPr>
          <p:cNvPr id="11" name="Platshållare för text 10">
            <a:extLst>
              <a:ext uri="{FF2B5EF4-FFF2-40B4-BE49-F238E27FC236}">
                <a16:creationId xmlns:a16="http://schemas.microsoft.com/office/drawing/2014/main" id="{8B7A99FE-7CB3-468E-9FB8-0EFE11CB148A}"/>
              </a:ext>
            </a:extLst>
          </p:cNvPr>
          <p:cNvSpPr>
            <a:spLocks noGrp="1"/>
          </p:cNvSpPr>
          <p:nvPr>
            <p:ph type="body" sz="quarter" idx="14"/>
          </p:nvPr>
        </p:nvSpPr>
        <p:spPr>
          <a:xfrm>
            <a:off x="2502568" y="1268413"/>
            <a:ext cx="9086249" cy="5170646"/>
          </a:xfrm>
        </p:spPr>
        <p:txBody>
          <a:bodyPr/>
          <a:lstStyle>
            <a:lvl1pPr marL="457200" indent="-457200">
              <a:lnSpc>
                <a:spcPct val="90000"/>
              </a:lnSpc>
              <a:spcBef>
                <a:spcPts val="1000"/>
              </a:spcBef>
              <a:buFont typeface="+mj-lt"/>
              <a:buAutoNum type="arabicPeriod"/>
              <a:defRPr sz="2000">
                <a:solidFill>
                  <a:schemeClr val="tx1"/>
                </a:solidFill>
                <a:latin typeface="Arial Narrow" panose="020B0606020202030204" pitchFamily="34" charset="0"/>
              </a:defRPr>
            </a:lvl1pPr>
            <a:lvl2pPr>
              <a:lnSpc>
                <a:spcPct val="90000"/>
              </a:lnSpc>
              <a:spcBef>
                <a:spcPts val="1000"/>
              </a:spcBef>
              <a:defRPr sz="1800">
                <a:solidFill>
                  <a:schemeClr val="tx1"/>
                </a:solidFill>
                <a:latin typeface="Arial Narrow" panose="020B0606020202030204" pitchFamily="34" charset="0"/>
              </a:defRPr>
            </a:lvl2pPr>
            <a:lvl3pPr>
              <a:lnSpc>
                <a:spcPct val="90000"/>
              </a:lnSpc>
              <a:spcBef>
                <a:spcPts val="1000"/>
              </a:spcBef>
              <a:defRPr sz="1600">
                <a:solidFill>
                  <a:schemeClr val="tx1"/>
                </a:solidFill>
                <a:latin typeface="Arial Narrow" panose="020B0606020202030204" pitchFamily="34" charset="0"/>
              </a:defRPr>
            </a:lvl3pPr>
            <a:lvl4pPr>
              <a:lnSpc>
                <a:spcPct val="90000"/>
              </a:lnSpc>
              <a:spcBef>
                <a:spcPts val="1000"/>
              </a:spcBef>
              <a:defRPr sz="1400">
                <a:solidFill>
                  <a:schemeClr val="tx1"/>
                </a:solidFill>
                <a:latin typeface="Arial Narrow" panose="020B0606020202030204" pitchFamily="34" charset="0"/>
              </a:defRPr>
            </a:lvl4pPr>
            <a:lvl5pPr>
              <a:lnSpc>
                <a:spcPct val="90000"/>
              </a:lnSpc>
              <a:spcBef>
                <a:spcPts val="1000"/>
              </a:spcBef>
              <a:defRPr sz="1400">
                <a:solidFill>
                  <a:schemeClr val="tx1"/>
                </a:solidFill>
                <a:latin typeface="Arial Narrow" panose="020B0606020202030204" pitchFamily="34" charset="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4848CA84-BB7F-46F3-90D6-BA9FE29DDEF1}"/>
              </a:ext>
            </a:extLst>
          </p:cNvPr>
          <p:cNvSpPr>
            <a:spLocks noGrp="1"/>
          </p:cNvSpPr>
          <p:nvPr>
            <p:ph type="body" sz="quarter" idx="15" hasCustomPrompt="1"/>
          </p:nvPr>
        </p:nvSpPr>
        <p:spPr>
          <a:xfrm>
            <a:off x="2673533" y="6577014"/>
            <a:ext cx="3060700" cy="280987"/>
          </a:xfrm>
        </p:spPr>
        <p:txBody>
          <a:bodyPr anchor="ctr" anchorCtr="0"/>
          <a:lstStyle>
            <a:lvl1pPr marL="0" indent="0">
              <a:buNone/>
              <a:defRPr sz="1000" i="1"/>
            </a:lvl1pPr>
          </a:lstStyle>
          <a:p>
            <a:pPr lvl="0"/>
            <a:r>
              <a:rPr lang="sv-SE"/>
              <a:t>Bildreferens</a:t>
            </a:r>
            <a:endParaRPr lang="sv-SE" dirty="0"/>
          </a:p>
        </p:txBody>
      </p:sp>
    </p:spTree>
    <p:extLst>
      <p:ext uri="{BB962C8B-B14F-4D97-AF65-F5344CB8AC3E}">
        <p14:creationId xmlns:p14="http://schemas.microsoft.com/office/powerpoint/2010/main" val="1613142595"/>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vällens viner utan bi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2024-05-31</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a:solidFill>
            <a:schemeClr val="accent1">
              <a:alpha val="69804"/>
            </a:schemeClr>
          </a:solidFill>
        </p:spPr>
        <p:txBody>
          <a:bodyPr/>
          <a:lstStyle>
            <a:lvl1pPr>
              <a:defRPr>
                <a:solidFill>
                  <a:schemeClr val="bg1"/>
                </a:solidFill>
              </a:defRPr>
            </a:lvl1pPr>
          </a:lstStyle>
          <a:p>
            <a:r>
              <a:rPr lang="sv-SE"/>
              <a:t>Klicka här för att ändra format</a:t>
            </a:r>
            <a:endParaRPr lang="sv-SE" dirty="0"/>
          </a:p>
        </p:txBody>
      </p:sp>
      <p:sp>
        <p:nvSpPr>
          <p:cNvPr id="11" name="Platshållare för text 10">
            <a:extLst>
              <a:ext uri="{FF2B5EF4-FFF2-40B4-BE49-F238E27FC236}">
                <a16:creationId xmlns:a16="http://schemas.microsoft.com/office/drawing/2014/main" id="{8B7A99FE-7CB3-468E-9FB8-0EFE11CB148A}"/>
              </a:ext>
            </a:extLst>
          </p:cNvPr>
          <p:cNvSpPr>
            <a:spLocks noGrp="1"/>
          </p:cNvSpPr>
          <p:nvPr>
            <p:ph type="body" sz="quarter" idx="14"/>
          </p:nvPr>
        </p:nvSpPr>
        <p:spPr>
          <a:xfrm>
            <a:off x="227014" y="1268413"/>
            <a:ext cx="11126786" cy="5170646"/>
          </a:xfrm>
        </p:spPr>
        <p:txBody>
          <a:bodyPr/>
          <a:lstStyle>
            <a:lvl1pPr marL="457200" indent="-457200">
              <a:lnSpc>
                <a:spcPct val="90000"/>
              </a:lnSpc>
              <a:buFont typeface="+mj-lt"/>
              <a:buAutoNum type="arabicPeriod"/>
              <a:defRPr lang="sv-SE" sz="2000" kern="1200" dirty="0" smtClean="0">
                <a:solidFill>
                  <a:schemeClr val="tx1"/>
                </a:solidFill>
                <a:latin typeface="Arial Narrow" panose="020B0606020202030204" pitchFamily="34" charset="0"/>
                <a:ea typeface="+mn-ea"/>
                <a:cs typeface="+mn-cs"/>
              </a:defRPr>
            </a:lvl1pPr>
            <a:lvl2pPr>
              <a:lnSpc>
                <a:spcPct val="90000"/>
              </a:lnSpc>
              <a:defRPr sz="2000">
                <a:solidFill>
                  <a:schemeClr val="tx1"/>
                </a:solidFill>
                <a:latin typeface="Arial Narrow" panose="020B0606020202030204" pitchFamily="34" charset="0"/>
              </a:defRPr>
            </a:lvl2pPr>
            <a:lvl3pPr>
              <a:lnSpc>
                <a:spcPct val="90000"/>
              </a:lnSpc>
              <a:defRPr sz="1800">
                <a:solidFill>
                  <a:schemeClr val="tx1"/>
                </a:solidFill>
                <a:latin typeface="Arial Narrow" panose="020B0606020202030204" pitchFamily="34" charset="0"/>
              </a:defRPr>
            </a:lvl3pPr>
            <a:lvl4pPr>
              <a:lnSpc>
                <a:spcPct val="90000"/>
              </a:lnSpc>
              <a:defRPr sz="1600">
                <a:solidFill>
                  <a:schemeClr val="tx1"/>
                </a:solidFill>
                <a:latin typeface="Arial Narrow" panose="020B0606020202030204" pitchFamily="34" charset="0"/>
              </a:defRPr>
            </a:lvl4pPr>
            <a:lvl5pPr>
              <a:lnSpc>
                <a:spcPct val="90000"/>
              </a:lnSpc>
              <a:defRPr sz="1600">
                <a:solidFill>
                  <a:schemeClr val="tx1"/>
                </a:solidFill>
                <a:latin typeface="Arial Narrow" panose="020B0606020202030204" pitchFamily="34" charset="0"/>
              </a:defRPr>
            </a:lvl5pPr>
          </a:lstStyle>
          <a:p>
            <a:pPr marL="457200" lvl="0" indent="-457200" algn="l" defTabSz="914400" rtl="0" eaLnBrk="1" latinLnBrk="0" hangingPunct="1">
              <a:lnSpc>
                <a:spcPct val="150000"/>
              </a:lnSpc>
              <a:spcBef>
                <a:spcPts val="0"/>
              </a:spcBef>
              <a:buFont typeface="+mj-lt"/>
              <a:buAutoNum type="arabicPeriod"/>
            </a:pPr>
            <a:r>
              <a:rPr lang="sv-SE"/>
              <a:t>Redigera format för bakgrundstext</a:t>
            </a:r>
          </a:p>
          <a:p>
            <a:pPr marL="457200" lvl="1" indent="-457200" algn="l" defTabSz="914400" rtl="0" eaLnBrk="1" latinLnBrk="0" hangingPunct="1">
              <a:lnSpc>
                <a:spcPct val="150000"/>
              </a:lnSpc>
              <a:spcBef>
                <a:spcPts val="0"/>
              </a:spcBef>
              <a:buFont typeface="+mj-lt"/>
              <a:buAutoNum type="arabicPeriod"/>
            </a:pPr>
            <a:r>
              <a:rPr lang="sv-SE"/>
              <a:t>Nivå två</a:t>
            </a:r>
          </a:p>
          <a:p>
            <a:pPr marL="457200" lvl="2" indent="-457200" algn="l" defTabSz="914400" rtl="0" eaLnBrk="1" latinLnBrk="0" hangingPunct="1">
              <a:lnSpc>
                <a:spcPct val="150000"/>
              </a:lnSpc>
              <a:spcBef>
                <a:spcPts val="0"/>
              </a:spcBef>
              <a:buFont typeface="+mj-lt"/>
              <a:buAutoNum type="arabicPeriod"/>
            </a:pPr>
            <a:r>
              <a:rPr lang="sv-SE"/>
              <a:t>Nivå tre</a:t>
            </a:r>
          </a:p>
          <a:p>
            <a:pPr marL="457200" lvl="3" indent="-457200" algn="l" defTabSz="914400" rtl="0" eaLnBrk="1" latinLnBrk="0" hangingPunct="1">
              <a:lnSpc>
                <a:spcPct val="150000"/>
              </a:lnSpc>
              <a:spcBef>
                <a:spcPts val="0"/>
              </a:spcBef>
              <a:buFont typeface="+mj-lt"/>
              <a:buAutoNum type="arabicPeriod"/>
            </a:pPr>
            <a:r>
              <a:rPr lang="sv-SE"/>
              <a:t>Nivå fyra</a:t>
            </a:r>
          </a:p>
          <a:p>
            <a:pPr marL="457200" lvl="4" indent="-457200" algn="l" defTabSz="914400" rtl="0" eaLnBrk="1" latinLnBrk="0" hangingPunct="1">
              <a:lnSpc>
                <a:spcPct val="150000"/>
              </a:lnSpc>
              <a:spcBef>
                <a:spcPts val="0"/>
              </a:spcBef>
              <a:buFont typeface="+mj-lt"/>
              <a:buAutoNum type="arabicPeriod"/>
            </a:pPr>
            <a:r>
              <a:rPr lang="sv-SE"/>
              <a:t>Nivå fem</a:t>
            </a:r>
            <a:endParaRPr lang="sv-SE" dirty="0"/>
          </a:p>
        </p:txBody>
      </p:sp>
    </p:spTree>
    <p:extLst>
      <p:ext uri="{BB962C8B-B14F-4D97-AF65-F5344CB8AC3E}">
        <p14:creationId xmlns:p14="http://schemas.microsoft.com/office/powerpoint/2010/main" val="3873178913"/>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lutsida">
    <p:bg>
      <p:bgPr>
        <a:solidFill>
          <a:schemeClr val="accent6"/>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CA881BB7-DBFB-4381-B53A-E8EB96266EFC}"/>
              </a:ext>
            </a:extLst>
          </p:cNvPr>
          <p:cNvSpPr/>
          <p:nvPr userDrawn="1"/>
        </p:nvSpPr>
        <p:spPr>
          <a:xfrm>
            <a:off x="0" y="3429000"/>
            <a:ext cx="12243353" cy="1781355"/>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0" y="3934956"/>
            <a:ext cx="12169047" cy="769441"/>
          </a:xfrm>
        </p:spPr>
        <p:txBody>
          <a:bodyPr anchor="ctr" anchorCtr="0"/>
          <a:lstStyle>
            <a:lvl1pPr marL="0" indent="0" algn="ctr">
              <a:buNone/>
              <a:defRPr sz="4400" b="0" cap="all" spc="200" baseline="0">
                <a:solidFill>
                  <a:schemeClr val="tx2"/>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a:xfrm>
            <a:off x="838200" y="7078502"/>
            <a:ext cx="2743200" cy="365125"/>
          </a:xfrm>
        </p:spPr>
        <p:txBody>
          <a:bodyPr/>
          <a:lstStyle/>
          <a:p>
            <a:fld id="{FD403CD0-842C-4BCD-83D3-BB78B185EE38}" type="datetimeFigureOut">
              <a:rPr lang="sv-SE" smtClean="0"/>
              <a:t>2024-05-31</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a:xfrm>
            <a:off x="4038600" y="7078502"/>
            <a:ext cx="4114800" cy="365125"/>
          </a:xfrm>
        </p:spPr>
        <p:txBody>
          <a:body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a:xfrm>
            <a:off x="8610600" y="7078502"/>
            <a:ext cx="2743200" cy="365125"/>
          </a:xfrm>
        </p:spPr>
        <p:txBody>
          <a:bodyPr/>
          <a:lstStyle/>
          <a:p>
            <a:fld id="{AE086683-F536-42AB-ABBC-F4803DFE8DBC}" type="slidenum">
              <a:rPr lang="sv-SE" smtClean="0"/>
              <a:t>‹#›</a:t>
            </a:fld>
            <a:endParaRPr lang="sv-SE"/>
          </a:p>
        </p:txBody>
      </p:sp>
      <p:sp>
        <p:nvSpPr>
          <p:cNvPr id="11" name="Rektangel 10">
            <a:extLst>
              <a:ext uri="{FF2B5EF4-FFF2-40B4-BE49-F238E27FC236}">
                <a16:creationId xmlns:a16="http://schemas.microsoft.com/office/drawing/2014/main" id="{49AD7BFC-1222-46E9-A0C9-BE39BA3AAD9F}"/>
              </a:ext>
            </a:extLst>
          </p:cNvPr>
          <p:cNvSpPr/>
          <p:nvPr userDrawn="1"/>
        </p:nvSpPr>
        <p:spPr>
          <a:xfrm>
            <a:off x="171449" y="-323166"/>
            <a:ext cx="11039475" cy="261610"/>
          </a:xfrm>
          <a:prstGeom prst="rect">
            <a:avLst/>
          </a:prstGeom>
          <a:noFill/>
        </p:spPr>
        <p:txBody>
          <a:bodyPr wrap="square">
            <a:spAutoFit/>
          </a:bodyPr>
          <a:lstStyle/>
          <a:p>
            <a:pPr>
              <a:tabLst/>
            </a:pPr>
            <a:r>
              <a:rPr lang="sv-SE" sz="1050" dirty="0">
                <a:solidFill>
                  <a:schemeClr val="tx1"/>
                </a:solidFill>
              </a:rPr>
              <a:t>Gör så här för att byta bild - Högerklicka på bakgrunden och välj Formatera Bakgrund – Välj Bild eller struktur – välj Bildkälla, Infoga – Välj önskad bild</a:t>
            </a:r>
          </a:p>
        </p:txBody>
      </p:sp>
      <p:sp>
        <p:nvSpPr>
          <p:cNvPr id="7" name="Platshållare för text 6">
            <a:extLst>
              <a:ext uri="{FF2B5EF4-FFF2-40B4-BE49-F238E27FC236}">
                <a16:creationId xmlns:a16="http://schemas.microsoft.com/office/drawing/2014/main" id="{D08B6FD0-89A8-4F82-92DF-DD168DD7DE6A}"/>
              </a:ext>
            </a:extLst>
          </p:cNvPr>
          <p:cNvSpPr>
            <a:spLocks noGrp="1"/>
          </p:cNvSpPr>
          <p:nvPr>
            <p:ph type="body" sz="quarter" idx="13" hasCustomPrompt="1"/>
          </p:nvPr>
        </p:nvSpPr>
        <p:spPr>
          <a:xfrm>
            <a:off x="228600" y="6577014"/>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138793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548BE7-224D-01F8-C9B0-58B1E6A607DD}"/>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FFCBD7B-D08A-1FB8-3E5B-9DA1C2E11D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889435AE-6D66-0FA6-CB35-990B0CD24A50}"/>
              </a:ext>
            </a:extLst>
          </p:cNvPr>
          <p:cNvSpPr>
            <a:spLocks noGrp="1"/>
          </p:cNvSpPr>
          <p:nvPr>
            <p:ph type="dt" sz="half" idx="10"/>
          </p:nvPr>
        </p:nvSpPr>
        <p:spPr/>
        <p:txBody>
          <a:bodyPr/>
          <a:lstStyle/>
          <a:p>
            <a:fld id="{FD403CD0-842C-4BCD-83D3-BB78B185EE38}" type="datetimeFigureOut">
              <a:rPr lang="sv-SE" smtClean="0"/>
              <a:t>2024-05-31</a:t>
            </a:fld>
            <a:endParaRPr lang="sv-SE"/>
          </a:p>
        </p:txBody>
      </p:sp>
      <p:sp>
        <p:nvSpPr>
          <p:cNvPr id="5" name="Platshållare för sidfot 4">
            <a:extLst>
              <a:ext uri="{FF2B5EF4-FFF2-40B4-BE49-F238E27FC236}">
                <a16:creationId xmlns:a16="http://schemas.microsoft.com/office/drawing/2014/main" id="{4293C22C-36ED-B835-00BA-7DEE0DC5CCE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CA62E68-0CF0-A459-577C-9C99BB76A603}"/>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3723713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8A3EC4-D73A-8531-7B37-41A9EE83302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143E2B8-EA8B-C6E6-1F03-A671D1C0AD70}"/>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5816788-8A28-4EA6-E933-572FD56A55E9}"/>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841631FE-7DAB-A69E-922D-39BD5518A748}"/>
              </a:ext>
            </a:extLst>
          </p:cNvPr>
          <p:cNvSpPr>
            <a:spLocks noGrp="1"/>
          </p:cNvSpPr>
          <p:nvPr>
            <p:ph type="dt" sz="half" idx="10"/>
          </p:nvPr>
        </p:nvSpPr>
        <p:spPr/>
        <p:txBody>
          <a:bodyPr/>
          <a:lstStyle/>
          <a:p>
            <a:fld id="{FD403CD0-842C-4BCD-83D3-BB78B185EE38}" type="datetimeFigureOut">
              <a:rPr lang="sv-SE" smtClean="0"/>
              <a:t>2024-05-31</a:t>
            </a:fld>
            <a:endParaRPr lang="sv-SE"/>
          </a:p>
        </p:txBody>
      </p:sp>
      <p:sp>
        <p:nvSpPr>
          <p:cNvPr id="6" name="Platshållare för sidfot 5">
            <a:extLst>
              <a:ext uri="{FF2B5EF4-FFF2-40B4-BE49-F238E27FC236}">
                <a16:creationId xmlns:a16="http://schemas.microsoft.com/office/drawing/2014/main" id="{41C903A8-D592-23D7-7A5B-C13907F1D74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3F310AC-121C-727D-9287-ED1FDF0879C9}"/>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729288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44FAFA-8655-F252-FC3D-8EFABA16E0B5}"/>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D7BDEA8-0F86-60A7-3646-FC074F2CCA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C9BE2B2-A505-A8AD-5032-432F4C02B850}"/>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98D34E9D-FE77-6F50-578C-513729AA55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1630B646-2F29-2668-A0D9-67558062126C}"/>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5433CD91-7D3C-582F-7606-7F0F16D39B4B}"/>
              </a:ext>
            </a:extLst>
          </p:cNvPr>
          <p:cNvSpPr>
            <a:spLocks noGrp="1"/>
          </p:cNvSpPr>
          <p:nvPr>
            <p:ph type="dt" sz="half" idx="10"/>
          </p:nvPr>
        </p:nvSpPr>
        <p:spPr/>
        <p:txBody>
          <a:bodyPr/>
          <a:lstStyle/>
          <a:p>
            <a:fld id="{FD403CD0-842C-4BCD-83D3-BB78B185EE38}" type="datetimeFigureOut">
              <a:rPr lang="sv-SE" smtClean="0"/>
              <a:t>2024-05-31</a:t>
            </a:fld>
            <a:endParaRPr lang="sv-SE"/>
          </a:p>
        </p:txBody>
      </p:sp>
      <p:sp>
        <p:nvSpPr>
          <p:cNvPr id="8" name="Platshållare för sidfot 7">
            <a:extLst>
              <a:ext uri="{FF2B5EF4-FFF2-40B4-BE49-F238E27FC236}">
                <a16:creationId xmlns:a16="http://schemas.microsoft.com/office/drawing/2014/main" id="{0121A9B8-6984-C0C4-6AFD-75CCD4A6A63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F576EEE3-AD9E-AD6B-DAC7-980FF010520C}"/>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3395661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1B9F06-C5F6-3954-0AB3-0721D4AC4209}"/>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23BF039-3D38-0A9F-1031-9AF0E334C96F}"/>
              </a:ext>
            </a:extLst>
          </p:cNvPr>
          <p:cNvSpPr>
            <a:spLocks noGrp="1"/>
          </p:cNvSpPr>
          <p:nvPr>
            <p:ph type="dt" sz="half" idx="10"/>
          </p:nvPr>
        </p:nvSpPr>
        <p:spPr/>
        <p:txBody>
          <a:bodyPr/>
          <a:lstStyle/>
          <a:p>
            <a:fld id="{FD403CD0-842C-4BCD-83D3-BB78B185EE38}" type="datetimeFigureOut">
              <a:rPr lang="sv-SE" smtClean="0"/>
              <a:t>2024-05-31</a:t>
            </a:fld>
            <a:endParaRPr lang="sv-SE"/>
          </a:p>
        </p:txBody>
      </p:sp>
      <p:sp>
        <p:nvSpPr>
          <p:cNvPr id="4" name="Platshållare för sidfot 3">
            <a:extLst>
              <a:ext uri="{FF2B5EF4-FFF2-40B4-BE49-F238E27FC236}">
                <a16:creationId xmlns:a16="http://schemas.microsoft.com/office/drawing/2014/main" id="{D752A4BC-FF5F-D3EC-FB97-0A194084994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08CF1D06-AFCB-51FB-54CC-3FF5C5DD3743}"/>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501135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8AA0FC7-AD3A-6D5F-9A95-37CF399B4551}"/>
              </a:ext>
            </a:extLst>
          </p:cNvPr>
          <p:cNvSpPr>
            <a:spLocks noGrp="1"/>
          </p:cNvSpPr>
          <p:nvPr>
            <p:ph type="dt" sz="half" idx="10"/>
          </p:nvPr>
        </p:nvSpPr>
        <p:spPr/>
        <p:txBody>
          <a:bodyPr/>
          <a:lstStyle/>
          <a:p>
            <a:fld id="{FD403CD0-842C-4BCD-83D3-BB78B185EE38}" type="datetimeFigureOut">
              <a:rPr lang="sv-SE" smtClean="0"/>
              <a:t>2024-05-31</a:t>
            </a:fld>
            <a:endParaRPr lang="sv-SE"/>
          </a:p>
        </p:txBody>
      </p:sp>
      <p:sp>
        <p:nvSpPr>
          <p:cNvPr id="3" name="Platshållare för sidfot 2">
            <a:extLst>
              <a:ext uri="{FF2B5EF4-FFF2-40B4-BE49-F238E27FC236}">
                <a16:creationId xmlns:a16="http://schemas.microsoft.com/office/drawing/2014/main" id="{5AE56B2C-58A9-D99F-838D-BAFB8C613B65}"/>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8AB3267E-B775-4BE2-4B0B-B66EDFE6C9C0}"/>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8116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3330EB-909F-9616-901D-B73C0846F3F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B99FDCA-CB91-CE1D-3D35-CE358DBF6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1F20F290-88FE-89ED-77CC-0FC74DD21C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8A6B5DD-80C0-2031-5AEB-A21BF24EA340}"/>
              </a:ext>
            </a:extLst>
          </p:cNvPr>
          <p:cNvSpPr>
            <a:spLocks noGrp="1"/>
          </p:cNvSpPr>
          <p:nvPr>
            <p:ph type="dt" sz="half" idx="10"/>
          </p:nvPr>
        </p:nvSpPr>
        <p:spPr/>
        <p:txBody>
          <a:bodyPr/>
          <a:lstStyle/>
          <a:p>
            <a:fld id="{FD403CD0-842C-4BCD-83D3-BB78B185EE38}" type="datetimeFigureOut">
              <a:rPr lang="sv-SE" smtClean="0"/>
              <a:t>2024-05-31</a:t>
            </a:fld>
            <a:endParaRPr lang="sv-SE"/>
          </a:p>
        </p:txBody>
      </p:sp>
      <p:sp>
        <p:nvSpPr>
          <p:cNvPr id="6" name="Platshållare för sidfot 5">
            <a:extLst>
              <a:ext uri="{FF2B5EF4-FFF2-40B4-BE49-F238E27FC236}">
                <a16:creationId xmlns:a16="http://schemas.microsoft.com/office/drawing/2014/main" id="{D592350B-8480-37F8-A1EE-9FFB5ABBC6B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6599616-66C5-F90C-F55A-191B73E1B6A4}"/>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1544685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73381B-0201-F958-32E8-E26437E2FEA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30A8CB46-C6D4-A866-24AE-D7B070930C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459DCDEA-CAC2-6079-78FC-5104A14A15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928FF6F-8DAD-B4ED-C4D4-D58E7FA2CA60}"/>
              </a:ext>
            </a:extLst>
          </p:cNvPr>
          <p:cNvSpPr>
            <a:spLocks noGrp="1"/>
          </p:cNvSpPr>
          <p:nvPr>
            <p:ph type="dt" sz="half" idx="10"/>
          </p:nvPr>
        </p:nvSpPr>
        <p:spPr/>
        <p:txBody>
          <a:bodyPr/>
          <a:lstStyle/>
          <a:p>
            <a:fld id="{FD403CD0-842C-4BCD-83D3-BB78B185EE38}" type="datetimeFigureOut">
              <a:rPr lang="sv-SE" smtClean="0"/>
              <a:t>2024-05-31</a:t>
            </a:fld>
            <a:endParaRPr lang="sv-SE"/>
          </a:p>
        </p:txBody>
      </p:sp>
      <p:sp>
        <p:nvSpPr>
          <p:cNvPr id="6" name="Platshållare för sidfot 5">
            <a:extLst>
              <a:ext uri="{FF2B5EF4-FFF2-40B4-BE49-F238E27FC236}">
                <a16:creationId xmlns:a16="http://schemas.microsoft.com/office/drawing/2014/main" id="{3F570EB0-2415-2AD9-0830-531F0F15189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D1F35D4-C941-58EB-B181-EFCCA6AB36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806996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99057F4-16E4-52A1-9863-BF7FBEE76C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EC6E59C-C1CC-03EE-4518-6232343925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217D7AE-471C-72A1-89B6-C27631EEA6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D403CD0-842C-4BCD-83D3-BB78B185EE38}" type="datetimeFigureOut">
              <a:rPr lang="sv-SE" smtClean="0"/>
              <a:t>2024-05-31</a:t>
            </a:fld>
            <a:endParaRPr lang="sv-SE"/>
          </a:p>
        </p:txBody>
      </p:sp>
      <p:sp>
        <p:nvSpPr>
          <p:cNvPr id="5" name="Platshållare för sidfot 4">
            <a:extLst>
              <a:ext uri="{FF2B5EF4-FFF2-40B4-BE49-F238E27FC236}">
                <a16:creationId xmlns:a16="http://schemas.microsoft.com/office/drawing/2014/main" id="{765E747D-ED4A-71C0-02F8-DC70E7480C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82022DD4-B9C5-EC1E-43FA-5E6EEDDD16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E086683-F536-42AB-ABBC-F4803DFE8DBC}" type="slidenum">
              <a:rPr lang="sv-SE" smtClean="0"/>
              <a:t>‹#›</a:t>
            </a:fld>
            <a:endParaRPr lang="sv-SE"/>
          </a:p>
        </p:txBody>
      </p:sp>
      <p:pic>
        <p:nvPicPr>
          <p:cNvPr id="7" name="Bildobjekt 6">
            <a:extLst>
              <a:ext uri="{FF2B5EF4-FFF2-40B4-BE49-F238E27FC236}">
                <a16:creationId xmlns:a16="http://schemas.microsoft.com/office/drawing/2014/main" id="{FC427C01-9EFA-7354-6B2D-14ABE1348B3C}"/>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1695227" y="6231720"/>
            <a:ext cx="354734" cy="591223"/>
          </a:xfrm>
          <a:prstGeom prst="rect">
            <a:avLst/>
          </a:prstGeom>
        </p:spPr>
      </p:pic>
    </p:spTree>
    <p:extLst>
      <p:ext uri="{BB962C8B-B14F-4D97-AF65-F5344CB8AC3E}">
        <p14:creationId xmlns:p14="http://schemas.microsoft.com/office/powerpoint/2010/main" val="36573621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6" r:id="rId12"/>
    <p:sldLayoutId id="2147483666" r:id="rId13"/>
    <p:sldLayoutId id="2147483659" r:id="rId14"/>
    <p:sldLayoutId id="2147483667" r:id="rId15"/>
    <p:sldLayoutId id="2147483671" r:id="rId16"/>
    <p:sldLayoutId id="2147483660" r:id="rId17"/>
    <p:sldLayoutId id="2147483668" r:id="rId18"/>
    <p:sldLayoutId id="2147483661" r:id="rId19"/>
    <p:sldLayoutId id="2147483669" r:id="rId20"/>
    <p:sldLayoutId id="2147483662" r:id="rId21"/>
    <p:sldLayoutId id="2147483670" r:id="rId22"/>
    <p:sldLayoutId id="2147483664" r:id="rId23"/>
    <p:sldLayoutId id="2147483665" r:id="rId24"/>
    <p:sldLayoutId id="2147483663"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userDrawn="1">
          <p15:clr>
            <a:srgbClr val="F26B43"/>
          </p15:clr>
        </p15:guide>
        <p15:guide id="2" pos="4044" userDrawn="1">
          <p15:clr>
            <a:srgbClr val="F26B43"/>
          </p15:clr>
        </p15:guide>
        <p15:guide id="3" orient="horz" pos="1638" userDrawn="1">
          <p15:clr>
            <a:srgbClr val="F26B43"/>
          </p15:clr>
        </p15:guide>
        <p15:guide id="4" pos="143" userDrawn="1">
          <p15:clr>
            <a:srgbClr val="F26B43"/>
          </p15:clr>
        </p15:guide>
        <p15:guide id="5" pos="715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8607E5E4-EF40-C7D9-9CDF-857C1E943497}"/>
              </a:ext>
            </a:extLst>
          </p:cNvPr>
          <p:cNvSpPr txBox="1"/>
          <p:nvPr/>
        </p:nvSpPr>
        <p:spPr>
          <a:xfrm>
            <a:off x="8598747" y="1063044"/>
            <a:ext cx="2877429" cy="3108543"/>
          </a:xfrm>
          <a:prstGeom prst="rect">
            <a:avLst/>
          </a:prstGeom>
          <a:noFill/>
        </p:spPr>
        <p:txBody>
          <a:bodyPr wrap="square" lIns="91440" tIns="45720" rIns="91440" bIns="45720" rtlCol="0" anchor="t">
            <a:spAutoFit/>
          </a:bodyPr>
          <a:lstStyle/>
          <a:p>
            <a:pPr algn="ctr"/>
            <a:r>
              <a:rPr lang="sv-SE" sz="2800" b="1" dirty="0"/>
              <a:t>Årets bästa </a:t>
            </a:r>
            <a:endParaRPr lang="sv-SE" dirty="0"/>
          </a:p>
          <a:p>
            <a:pPr algn="ctr"/>
            <a:r>
              <a:rPr lang="sv-SE" sz="2800" b="1" dirty="0"/>
              <a:t>mousserande vin</a:t>
            </a:r>
            <a:endParaRPr lang="sv-SE"/>
          </a:p>
          <a:p>
            <a:pPr algn="ctr"/>
            <a:endParaRPr lang="sv-SE" sz="2800" dirty="0"/>
          </a:p>
          <a:p>
            <a:pPr algn="ctr"/>
            <a:r>
              <a:rPr lang="sv-SE" sz="2800" dirty="0"/>
              <a:t>6 finalistviner</a:t>
            </a:r>
            <a:br>
              <a:rPr lang="sv-SE" sz="2800" dirty="0"/>
            </a:br>
            <a:r>
              <a:rPr lang="sv-SE" sz="2800" dirty="0"/>
              <a:t>nominerade </a:t>
            </a:r>
          </a:p>
          <a:p>
            <a:pPr algn="ctr"/>
            <a:r>
              <a:rPr lang="sv-SE" sz="2800" dirty="0"/>
              <a:t>av medlemmarna</a:t>
            </a:r>
            <a:endParaRPr lang="sv-SE"/>
          </a:p>
        </p:txBody>
      </p:sp>
      <p:pic>
        <p:nvPicPr>
          <p:cNvPr id="1026" name="Picture 2">
            <a:extLst>
              <a:ext uri="{FF2B5EF4-FFF2-40B4-BE49-F238E27FC236}">
                <a16:creationId xmlns:a16="http://schemas.microsoft.com/office/drawing/2014/main" id="{5B9C0F1E-FA03-0DB7-173F-2B24C8C95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7853" y="5341247"/>
            <a:ext cx="3324077" cy="770731"/>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descr="En bild som visar dryck, vätska, flytande, Barredskap&#10;&#10;Automatiskt genererad beskrivning">
            <a:extLst>
              <a:ext uri="{FF2B5EF4-FFF2-40B4-BE49-F238E27FC236}">
                <a16:creationId xmlns:a16="http://schemas.microsoft.com/office/drawing/2014/main" id="{1435CA1C-61B9-1D02-4182-F16D45A2A800}"/>
              </a:ext>
            </a:extLst>
          </p:cNvPr>
          <p:cNvPicPr>
            <a:picLocks noChangeAspect="1"/>
          </p:cNvPicPr>
          <p:nvPr/>
        </p:nvPicPr>
        <p:blipFill>
          <a:blip r:embed="rId3"/>
          <a:stretch>
            <a:fillRect/>
          </a:stretch>
        </p:blipFill>
        <p:spPr>
          <a:xfrm>
            <a:off x="-4136" y="11724"/>
            <a:ext cx="8062024" cy="6846275"/>
          </a:xfrm>
          <a:prstGeom prst="rect">
            <a:avLst/>
          </a:prstGeom>
        </p:spPr>
      </p:pic>
    </p:spTree>
    <p:extLst>
      <p:ext uri="{BB962C8B-B14F-4D97-AF65-F5344CB8AC3E}">
        <p14:creationId xmlns:p14="http://schemas.microsoft.com/office/powerpoint/2010/main" val="3646220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a:xfrm>
            <a:off x="1136397" y="502020"/>
            <a:ext cx="5323715" cy="1642970"/>
          </a:xfrm>
        </p:spPr>
        <p:txBody>
          <a:bodyPr anchor="b">
            <a:normAutofit/>
          </a:bodyPr>
          <a:lstStyle/>
          <a:p>
            <a:r>
              <a:rPr lang="fr-FR" sz="4000"/>
              <a:t>Pongrácz Blanc de Blancs Brut</a:t>
            </a:r>
            <a:endParaRPr lang="sv-SE" sz="4000"/>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a:xfrm>
            <a:off x="1144923" y="2405894"/>
            <a:ext cx="5315189" cy="3535083"/>
          </a:xfrm>
        </p:spPr>
        <p:txBody>
          <a:bodyPr anchor="t">
            <a:normAutofit/>
          </a:bodyPr>
          <a:lstStyle/>
          <a:p>
            <a:pPr marL="0" indent="0">
              <a:buNone/>
            </a:pPr>
            <a:r>
              <a:rPr lang="sv-SE" sz="2000" b="1"/>
              <a:t>Producent</a:t>
            </a:r>
            <a:r>
              <a:rPr lang="sv-SE" sz="2000"/>
              <a:t>: Bergkelder/Distell</a:t>
            </a:r>
          </a:p>
          <a:p>
            <a:pPr marL="0" indent="0">
              <a:buNone/>
            </a:pPr>
            <a:r>
              <a:rPr lang="sv-SE" sz="2000" b="1"/>
              <a:t>Ursprung</a:t>
            </a:r>
            <a:r>
              <a:rPr lang="sv-SE" sz="2000"/>
              <a:t>: Western Cape, Sydafrika</a:t>
            </a:r>
          </a:p>
          <a:p>
            <a:pPr marL="0" indent="0">
              <a:buNone/>
            </a:pPr>
            <a:r>
              <a:rPr lang="sv-SE" sz="2000" b="1"/>
              <a:t>Druvor</a:t>
            </a:r>
            <a:r>
              <a:rPr lang="sv-SE" sz="2000"/>
              <a:t>: 100 % chardonnay</a:t>
            </a:r>
          </a:p>
          <a:p>
            <a:pPr marL="0" indent="0">
              <a:buNone/>
            </a:pPr>
            <a:r>
              <a:rPr lang="sv-SE" sz="2000" b="1"/>
              <a:t>Alkohol</a:t>
            </a:r>
            <a:r>
              <a:rPr lang="sv-SE" sz="2000"/>
              <a:t>: 12 %</a:t>
            </a:r>
          </a:p>
          <a:p>
            <a:pPr marL="0" indent="0">
              <a:buNone/>
            </a:pPr>
            <a:r>
              <a:rPr lang="sv-SE" sz="2000" b="1"/>
              <a:t>Sockerhalt</a:t>
            </a:r>
            <a:r>
              <a:rPr lang="sv-SE" sz="2000"/>
              <a:t>: &lt; 3 g/l</a:t>
            </a:r>
          </a:p>
          <a:p>
            <a:pPr marL="0" indent="0">
              <a:buNone/>
            </a:pPr>
            <a:r>
              <a:rPr lang="sv-SE" sz="2000" b="1"/>
              <a:t>Artikelnr</a:t>
            </a:r>
            <a:r>
              <a:rPr lang="sv-SE" sz="2000"/>
              <a:t>: 58385</a:t>
            </a:r>
          </a:p>
          <a:p>
            <a:pPr marL="0" indent="0">
              <a:buNone/>
            </a:pPr>
            <a:r>
              <a:rPr lang="sv-SE" sz="2000" b="1"/>
              <a:t>Pris</a:t>
            </a:r>
            <a:r>
              <a:rPr lang="sv-SE" sz="2000"/>
              <a:t>: 150 kr</a:t>
            </a:r>
          </a:p>
          <a:p>
            <a:pPr marL="0" indent="0">
              <a:buNone/>
            </a:pPr>
            <a:endParaRPr lang="sv-SE" sz="2000"/>
          </a:p>
        </p:txBody>
      </p:sp>
      <p:sp>
        <p:nvSpPr>
          <p:cNvPr id="2057" name="Rectangle 2056">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1" name="Rectangle 206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3" name="Rectangle 206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Produktbild för Pongrácz">
            <a:extLst>
              <a:ext uri="{FF2B5EF4-FFF2-40B4-BE49-F238E27FC236}">
                <a16:creationId xmlns:a16="http://schemas.microsoft.com/office/drawing/2014/main" id="{86E4AE5A-47F2-CD1A-13D0-C5F50597E47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52544" y="897358"/>
            <a:ext cx="1599284" cy="507173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5" name="Rectangle 2">
            <a:extLst>
              <a:ext uri="{FF2B5EF4-FFF2-40B4-BE49-F238E27FC236}">
                <a16:creationId xmlns:a16="http://schemas.microsoft.com/office/drawing/2014/main" id="{861A54C9-28A5-F54E-8A92-883111A98DD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Tree>
    <p:extLst>
      <p:ext uri="{BB962C8B-B14F-4D97-AF65-F5344CB8AC3E}">
        <p14:creationId xmlns:p14="http://schemas.microsoft.com/office/powerpoint/2010/main" val="359273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a:xfrm>
            <a:off x="1136397" y="502020"/>
            <a:ext cx="5323715" cy="1642970"/>
          </a:xfrm>
        </p:spPr>
        <p:txBody>
          <a:bodyPr anchor="b">
            <a:normAutofit/>
          </a:bodyPr>
          <a:lstStyle/>
          <a:p>
            <a:r>
              <a:rPr lang="sv-SE" sz="3700"/>
              <a:t>Clotilde Davenne Brut Extra</a:t>
            </a:r>
            <a:br>
              <a:rPr lang="sv-SE" sz="3700"/>
            </a:br>
            <a:r>
              <a:rPr lang="sv-SE" sz="3700"/>
              <a:t>Crémant de Bourgogne</a:t>
            </a:r>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a:xfrm>
            <a:off x="1144923" y="2405894"/>
            <a:ext cx="5315189" cy="3535083"/>
          </a:xfrm>
        </p:spPr>
        <p:txBody>
          <a:bodyPr anchor="t">
            <a:normAutofit/>
          </a:bodyPr>
          <a:lstStyle/>
          <a:p>
            <a:pPr marL="0" indent="0">
              <a:buNone/>
            </a:pPr>
            <a:r>
              <a:rPr lang="sv-SE" sz="2000" b="1"/>
              <a:t>Producent</a:t>
            </a:r>
            <a:r>
              <a:rPr lang="sv-SE" sz="2000"/>
              <a:t>: Clotilde Davenne</a:t>
            </a:r>
          </a:p>
          <a:p>
            <a:pPr marL="0" indent="0">
              <a:buNone/>
            </a:pPr>
            <a:r>
              <a:rPr lang="sv-SE" sz="2000" b="1"/>
              <a:t>Ursprung</a:t>
            </a:r>
            <a:r>
              <a:rPr lang="sv-SE" sz="2000"/>
              <a:t>: Bourgogne, Frankrike</a:t>
            </a:r>
          </a:p>
          <a:p>
            <a:pPr marL="0" indent="0">
              <a:buNone/>
            </a:pPr>
            <a:r>
              <a:rPr lang="sv-SE" sz="2000" b="1"/>
              <a:t>Druvor</a:t>
            </a:r>
            <a:r>
              <a:rPr lang="sv-SE" sz="2000"/>
              <a:t>:  60 % pinot noir, 40 % chardonnay</a:t>
            </a:r>
          </a:p>
          <a:p>
            <a:pPr marL="0" indent="0">
              <a:buNone/>
            </a:pPr>
            <a:r>
              <a:rPr lang="sv-SE" sz="2000" b="1"/>
              <a:t>Alkohol</a:t>
            </a:r>
            <a:r>
              <a:rPr lang="sv-SE" sz="2000"/>
              <a:t>: 12 %</a:t>
            </a:r>
          </a:p>
          <a:p>
            <a:pPr marL="0" indent="0">
              <a:buNone/>
            </a:pPr>
            <a:r>
              <a:rPr lang="sv-SE" sz="2000" b="1"/>
              <a:t>Sockerhalt</a:t>
            </a:r>
            <a:r>
              <a:rPr lang="sv-SE" sz="2000"/>
              <a:t>: &lt; 3 g/l</a:t>
            </a:r>
          </a:p>
          <a:p>
            <a:pPr marL="0" indent="0">
              <a:buNone/>
            </a:pPr>
            <a:r>
              <a:rPr lang="sv-SE" sz="2000" b="1"/>
              <a:t>Artikelnr</a:t>
            </a:r>
            <a:r>
              <a:rPr lang="sv-SE" sz="2000"/>
              <a:t>: 7725</a:t>
            </a:r>
          </a:p>
          <a:p>
            <a:pPr marL="0" indent="0">
              <a:buNone/>
            </a:pPr>
            <a:r>
              <a:rPr lang="sv-SE" sz="2000" b="1"/>
              <a:t>Pris</a:t>
            </a:r>
            <a:r>
              <a:rPr lang="sv-SE" sz="2000"/>
              <a:t>: 175 kr</a:t>
            </a:r>
          </a:p>
          <a:p>
            <a:pPr marL="0" indent="0">
              <a:buNone/>
            </a:pPr>
            <a:endParaRPr lang="sv-SE" sz="2000"/>
          </a:p>
        </p:txBody>
      </p:sp>
      <p:sp>
        <p:nvSpPr>
          <p:cNvPr id="1033" name="Rectangle 103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Rectangle 103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Rectangle 103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Produktbild för Clotilde Davenne">
            <a:extLst>
              <a:ext uri="{FF2B5EF4-FFF2-40B4-BE49-F238E27FC236}">
                <a16:creationId xmlns:a16="http://schemas.microsoft.com/office/drawing/2014/main" id="{0DC56C5C-D1B3-1BCD-9963-466DD588C2A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484185" y="897358"/>
            <a:ext cx="1347018" cy="507173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Tree>
    <p:extLst>
      <p:ext uri="{BB962C8B-B14F-4D97-AF65-F5344CB8AC3E}">
        <p14:creationId xmlns:p14="http://schemas.microsoft.com/office/powerpoint/2010/main" val="2976462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a:xfrm>
            <a:off x="1136397" y="502020"/>
            <a:ext cx="5323715" cy="1642970"/>
          </a:xfrm>
        </p:spPr>
        <p:txBody>
          <a:bodyPr anchor="b">
            <a:normAutofit/>
          </a:bodyPr>
          <a:lstStyle/>
          <a:p>
            <a:r>
              <a:rPr lang="sv-SE" sz="3700"/>
              <a:t>Cava Blanc de Noirs 1+1=3</a:t>
            </a:r>
            <a:br>
              <a:rPr lang="sv-SE" sz="3700"/>
            </a:br>
            <a:r>
              <a:rPr lang="sv-SE" sz="3700"/>
              <a:t>Reserva Familia</a:t>
            </a:r>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a:xfrm>
            <a:off x="1144923" y="2405894"/>
            <a:ext cx="5315189" cy="3535083"/>
          </a:xfrm>
        </p:spPr>
        <p:txBody>
          <a:bodyPr anchor="t">
            <a:normAutofit/>
          </a:bodyPr>
          <a:lstStyle/>
          <a:p>
            <a:pPr marL="0" indent="0">
              <a:buNone/>
            </a:pPr>
            <a:r>
              <a:rPr lang="sv-SE" sz="2000" b="1"/>
              <a:t>Producent</a:t>
            </a:r>
            <a:r>
              <a:rPr lang="sv-SE" sz="2000"/>
              <a:t>: </a:t>
            </a:r>
            <a:r>
              <a:rPr lang="es-ES" sz="2000" i="0">
                <a:effectLst/>
                <a:highlight>
                  <a:srgbClr val="FFFFFF"/>
                </a:highlight>
              </a:rPr>
              <a:t>1+1=3 U Mes U Fan Tres S.L.</a:t>
            </a:r>
          </a:p>
          <a:p>
            <a:pPr marL="0" indent="0">
              <a:buNone/>
            </a:pPr>
            <a:r>
              <a:rPr lang="sv-SE" sz="2000" b="1"/>
              <a:t>Ursprung</a:t>
            </a:r>
            <a:r>
              <a:rPr lang="sv-SE" sz="2000"/>
              <a:t>: Cava, Spanien</a:t>
            </a:r>
          </a:p>
          <a:p>
            <a:pPr marL="0" indent="0">
              <a:buNone/>
            </a:pPr>
            <a:r>
              <a:rPr lang="sv-SE" sz="2000" b="1"/>
              <a:t>Druvor</a:t>
            </a:r>
            <a:r>
              <a:rPr lang="sv-SE" sz="2000"/>
              <a:t>: 100 % pinot noir</a:t>
            </a:r>
          </a:p>
          <a:p>
            <a:pPr marL="0" indent="0">
              <a:buNone/>
            </a:pPr>
            <a:r>
              <a:rPr lang="sv-SE" sz="2000" b="1"/>
              <a:t>Alkohol</a:t>
            </a:r>
            <a:r>
              <a:rPr lang="sv-SE" sz="2000"/>
              <a:t>: 12 %</a:t>
            </a:r>
          </a:p>
          <a:p>
            <a:pPr marL="0" indent="0">
              <a:buNone/>
            </a:pPr>
            <a:r>
              <a:rPr lang="sv-SE" sz="2000" b="1"/>
              <a:t>Sockerhalt</a:t>
            </a:r>
            <a:r>
              <a:rPr lang="sv-SE" sz="2000"/>
              <a:t>: &lt; 3 g/l</a:t>
            </a:r>
          </a:p>
          <a:p>
            <a:pPr marL="0" indent="0">
              <a:buNone/>
            </a:pPr>
            <a:r>
              <a:rPr lang="sv-SE" sz="2000" b="1"/>
              <a:t>Artikelnr</a:t>
            </a:r>
            <a:r>
              <a:rPr lang="sv-SE" sz="2000"/>
              <a:t>: 7610</a:t>
            </a:r>
          </a:p>
          <a:p>
            <a:pPr marL="0" indent="0">
              <a:buNone/>
            </a:pPr>
            <a:r>
              <a:rPr lang="sv-SE" sz="2000" b="1"/>
              <a:t>Pris</a:t>
            </a:r>
            <a:r>
              <a:rPr lang="sv-SE" sz="2000"/>
              <a:t>: 127 kr</a:t>
            </a:r>
          </a:p>
          <a:p>
            <a:pPr marL="0" indent="0">
              <a:buNone/>
            </a:pPr>
            <a:endParaRPr lang="sv-SE" sz="2000"/>
          </a:p>
        </p:txBody>
      </p:sp>
      <p:sp>
        <p:nvSpPr>
          <p:cNvPr id="3081" name="Rectangle 308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5" name="Rectangle 308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7" name="Rectangle 308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Produktbild för Cava Blanc de Noirs">
            <a:extLst>
              <a:ext uri="{FF2B5EF4-FFF2-40B4-BE49-F238E27FC236}">
                <a16:creationId xmlns:a16="http://schemas.microsoft.com/office/drawing/2014/main" id="{C5702032-7009-C5C8-50ED-50AC1024138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60053" y="1026312"/>
            <a:ext cx="1618727" cy="507173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7" name="Rectangle 2">
            <a:extLst>
              <a:ext uri="{FF2B5EF4-FFF2-40B4-BE49-F238E27FC236}">
                <a16:creationId xmlns:a16="http://schemas.microsoft.com/office/drawing/2014/main" id="{DCCFC6F4-8087-1046-ADAC-994F7688130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5" name="Rectangle 2">
            <a:extLst>
              <a:ext uri="{FF2B5EF4-FFF2-40B4-BE49-F238E27FC236}">
                <a16:creationId xmlns:a16="http://schemas.microsoft.com/office/drawing/2014/main" id="{861A54C9-28A5-F54E-8A92-883111A98DD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Tree>
    <p:extLst>
      <p:ext uri="{BB962C8B-B14F-4D97-AF65-F5344CB8AC3E}">
        <p14:creationId xmlns:p14="http://schemas.microsoft.com/office/powerpoint/2010/main" val="2016089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a:xfrm>
            <a:off x="1136397" y="502020"/>
            <a:ext cx="5323715" cy="1642970"/>
          </a:xfrm>
        </p:spPr>
        <p:txBody>
          <a:bodyPr anchor="b">
            <a:normAutofit/>
          </a:bodyPr>
          <a:lstStyle/>
          <a:p>
            <a:r>
              <a:rPr lang="sv-SE" sz="4000"/>
              <a:t>Diebolt-Vallois Prestige Extra Brut</a:t>
            </a:r>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a:xfrm>
            <a:off x="1144923" y="2405894"/>
            <a:ext cx="5315189" cy="3535083"/>
          </a:xfrm>
        </p:spPr>
        <p:txBody>
          <a:bodyPr anchor="t">
            <a:normAutofit/>
          </a:bodyPr>
          <a:lstStyle/>
          <a:p>
            <a:pPr marL="0" indent="0">
              <a:buNone/>
            </a:pPr>
            <a:r>
              <a:rPr lang="sv-SE" sz="2000" b="1"/>
              <a:t>Producent</a:t>
            </a:r>
            <a:r>
              <a:rPr lang="sv-SE" sz="2000"/>
              <a:t>: Diebolt-Vallois</a:t>
            </a:r>
          </a:p>
          <a:p>
            <a:pPr marL="0" indent="0">
              <a:buNone/>
            </a:pPr>
            <a:r>
              <a:rPr lang="sv-SE" sz="2000" b="1"/>
              <a:t>Ursprung</a:t>
            </a:r>
            <a:r>
              <a:rPr lang="sv-SE" sz="2000"/>
              <a:t>: Champagne, Frankrike</a:t>
            </a:r>
          </a:p>
          <a:p>
            <a:pPr marL="0" indent="0">
              <a:buNone/>
            </a:pPr>
            <a:r>
              <a:rPr lang="sv-SE" sz="2000" b="1"/>
              <a:t>Druvor</a:t>
            </a:r>
            <a:r>
              <a:rPr lang="sv-SE" sz="2000"/>
              <a:t>: 100 % chardonnay</a:t>
            </a:r>
          </a:p>
          <a:p>
            <a:pPr marL="0" indent="0">
              <a:buNone/>
            </a:pPr>
            <a:r>
              <a:rPr lang="sv-SE" sz="2000" b="1"/>
              <a:t>Alkohol</a:t>
            </a:r>
            <a:r>
              <a:rPr lang="sv-SE" sz="2000"/>
              <a:t>: 12,5 %</a:t>
            </a:r>
          </a:p>
          <a:p>
            <a:pPr marL="0" indent="0">
              <a:buNone/>
            </a:pPr>
            <a:r>
              <a:rPr lang="sv-SE" sz="2000" b="1"/>
              <a:t>Sockerhalt</a:t>
            </a:r>
            <a:r>
              <a:rPr lang="sv-SE" sz="2000"/>
              <a:t>: 4 g/l</a:t>
            </a:r>
          </a:p>
          <a:p>
            <a:pPr marL="0" indent="0">
              <a:buNone/>
            </a:pPr>
            <a:r>
              <a:rPr lang="sv-SE" sz="2000" b="1"/>
              <a:t>Artikelnr</a:t>
            </a:r>
            <a:r>
              <a:rPr lang="sv-SE" sz="2000"/>
              <a:t>: 7723</a:t>
            </a:r>
          </a:p>
          <a:p>
            <a:pPr marL="0" indent="0">
              <a:buNone/>
            </a:pPr>
            <a:r>
              <a:rPr lang="sv-SE" sz="2000" b="1"/>
              <a:t>Pris</a:t>
            </a:r>
            <a:r>
              <a:rPr lang="sv-SE" sz="2000"/>
              <a:t>: 499 kr</a:t>
            </a:r>
          </a:p>
          <a:p>
            <a:pPr marL="0" indent="0">
              <a:buNone/>
            </a:pPr>
            <a:endParaRPr lang="sv-SE" sz="2000"/>
          </a:p>
        </p:txBody>
      </p:sp>
      <p:sp>
        <p:nvSpPr>
          <p:cNvPr id="5129" name="Rectangle 5128">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5130">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3" name="Rectangle 5132">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5" name="Rectangle 5134">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descr="Produktbild för Diebolt-Vallois">
            <a:extLst>
              <a:ext uri="{FF2B5EF4-FFF2-40B4-BE49-F238E27FC236}">
                <a16:creationId xmlns:a16="http://schemas.microsoft.com/office/drawing/2014/main" id="{44FFAFBC-3504-48DA-DDF7-AA439D598A7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92208" y="897358"/>
            <a:ext cx="1530969" cy="507173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8" name="Rectangle 2">
            <a:extLst>
              <a:ext uri="{FF2B5EF4-FFF2-40B4-BE49-F238E27FC236}">
                <a16:creationId xmlns:a16="http://schemas.microsoft.com/office/drawing/2014/main" id="{83F1A695-4F9D-0C48-A1B6-8FD0414AEFD1}"/>
              </a:ext>
            </a:extLst>
          </p:cNvPr>
          <p:cNvSpPr>
            <a:spLocks noChangeArrowheads="1"/>
          </p:cNvSpPr>
          <p:nvPr/>
        </p:nvSpPr>
        <p:spPr bwMode="auto">
          <a:xfrm>
            <a:off x="2300451" y="1932616"/>
            <a:ext cx="289000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6" name="Rectangle 2">
            <a:extLst>
              <a:ext uri="{FF2B5EF4-FFF2-40B4-BE49-F238E27FC236}">
                <a16:creationId xmlns:a16="http://schemas.microsoft.com/office/drawing/2014/main" id="{C7EC96D9-033C-C843-8301-55BFBE21176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5" name="Rectangle 2">
            <a:extLst>
              <a:ext uri="{FF2B5EF4-FFF2-40B4-BE49-F238E27FC236}">
                <a16:creationId xmlns:a16="http://schemas.microsoft.com/office/drawing/2014/main" id="{861A54C9-28A5-F54E-8A92-883111A98DD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7" name="Rectangle 2">
            <a:extLst>
              <a:ext uri="{FF2B5EF4-FFF2-40B4-BE49-F238E27FC236}">
                <a16:creationId xmlns:a16="http://schemas.microsoft.com/office/drawing/2014/main" id="{DCCFC6F4-8087-1046-ADAC-994F7688130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Tree>
    <p:extLst>
      <p:ext uri="{BB962C8B-B14F-4D97-AF65-F5344CB8AC3E}">
        <p14:creationId xmlns:p14="http://schemas.microsoft.com/office/powerpoint/2010/main" val="4116652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a:xfrm>
            <a:off x="1136397" y="502020"/>
            <a:ext cx="5323715" cy="1642970"/>
          </a:xfrm>
        </p:spPr>
        <p:txBody>
          <a:bodyPr anchor="b">
            <a:normAutofit/>
          </a:bodyPr>
          <a:lstStyle/>
          <a:p>
            <a:r>
              <a:rPr lang="sv-SE" sz="4000"/>
              <a:t>Louis Roederer Collection 244</a:t>
            </a:r>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a:xfrm>
            <a:off x="1144923" y="2405894"/>
            <a:ext cx="5315189" cy="3535083"/>
          </a:xfrm>
        </p:spPr>
        <p:txBody>
          <a:bodyPr anchor="t">
            <a:normAutofit/>
          </a:bodyPr>
          <a:lstStyle/>
          <a:p>
            <a:pPr marL="0" indent="0">
              <a:buNone/>
            </a:pPr>
            <a:r>
              <a:rPr lang="sv-SE" sz="2000" b="1" dirty="0"/>
              <a:t>Producent</a:t>
            </a:r>
            <a:r>
              <a:rPr lang="sv-SE" sz="2000" dirty="0"/>
              <a:t>: Louis </a:t>
            </a:r>
            <a:r>
              <a:rPr lang="sv-SE" sz="2000" dirty="0" err="1"/>
              <a:t>Roederer</a:t>
            </a:r>
          </a:p>
          <a:p>
            <a:pPr marL="0" indent="0">
              <a:buNone/>
            </a:pPr>
            <a:r>
              <a:rPr lang="sv-SE" sz="2000" b="1" dirty="0"/>
              <a:t>Ursprung</a:t>
            </a:r>
            <a:r>
              <a:rPr lang="sv-SE" sz="2000" dirty="0"/>
              <a:t>: Champagne, Frankrike</a:t>
            </a:r>
          </a:p>
          <a:p>
            <a:pPr marL="0" indent="0">
              <a:buNone/>
            </a:pPr>
            <a:r>
              <a:rPr lang="sv-SE" sz="2000" b="1" dirty="0"/>
              <a:t>Druvor</a:t>
            </a:r>
            <a:r>
              <a:rPr lang="sv-SE" sz="2000" dirty="0"/>
              <a:t>: 41 % chardonnay, 33 % </a:t>
            </a:r>
            <a:r>
              <a:rPr lang="sv-SE" sz="2000" dirty="0" err="1"/>
              <a:t>pinot</a:t>
            </a:r>
            <a:r>
              <a:rPr lang="sv-SE" sz="2000" dirty="0"/>
              <a:t> </a:t>
            </a:r>
            <a:r>
              <a:rPr lang="sv-SE" sz="2000" dirty="0" err="1"/>
              <a:t>noir</a:t>
            </a:r>
            <a:r>
              <a:rPr lang="sv-SE" sz="2000" dirty="0"/>
              <a:t>, </a:t>
            </a:r>
            <a:br>
              <a:rPr lang="en-US" dirty="0"/>
            </a:br>
            <a:r>
              <a:rPr lang="sv-SE" sz="2000" dirty="0"/>
              <a:t>                 26 % </a:t>
            </a:r>
            <a:r>
              <a:rPr lang="sv-SE" sz="2000" dirty="0" err="1"/>
              <a:t>meunier</a:t>
            </a:r>
            <a:endParaRPr lang="sv-SE" sz="2000" dirty="0"/>
          </a:p>
          <a:p>
            <a:pPr marL="0" indent="0">
              <a:buNone/>
            </a:pPr>
            <a:r>
              <a:rPr lang="sv-SE" sz="2000" b="1" dirty="0"/>
              <a:t>Alkohol</a:t>
            </a:r>
            <a:r>
              <a:rPr lang="sv-SE" sz="2000" dirty="0"/>
              <a:t>: 12 %</a:t>
            </a:r>
          </a:p>
          <a:p>
            <a:pPr marL="0" indent="0">
              <a:buNone/>
            </a:pPr>
            <a:r>
              <a:rPr lang="sv-SE" sz="2000" b="1" dirty="0"/>
              <a:t>Sockerhalt</a:t>
            </a:r>
            <a:r>
              <a:rPr lang="sv-SE" sz="2000" dirty="0"/>
              <a:t>: 7 g/l</a:t>
            </a:r>
          </a:p>
          <a:p>
            <a:pPr marL="0" indent="0">
              <a:buNone/>
            </a:pPr>
            <a:r>
              <a:rPr lang="sv-SE" sz="2000" b="1" dirty="0" err="1"/>
              <a:t>Artikelnr</a:t>
            </a:r>
            <a:r>
              <a:rPr lang="sv-SE" sz="2000" dirty="0"/>
              <a:t>: 7602</a:t>
            </a:r>
          </a:p>
          <a:p>
            <a:pPr marL="0" indent="0">
              <a:buNone/>
            </a:pPr>
            <a:r>
              <a:rPr lang="sv-SE" sz="2000" b="1" dirty="0"/>
              <a:t>Pris</a:t>
            </a:r>
            <a:r>
              <a:rPr lang="sv-SE" sz="2000" dirty="0"/>
              <a:t>: 569 kr</a:t>
            </a:r>
          </a:p>
        </p:txBody>
      </p:sp>
      <p:sp>
        <p:nvSpPr>
          <p:cNvPr id="4105" name="Rectangle 410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9" name="Rectangle 410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1" name="Rectangle 411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descr="Produktbild för Louis Roederer">
            <a:extLst>
              <a:ext uri="{FF2B5EF4-FFF2-40B4-BE49-F238E27FC236}">
                <a16:creationId xmlns:a16="http://schemas.microsoft.com/office/drawing/2014/main" id="{E0AC24C7-BB09-E165-3DB4-81E32E11C56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466722" y="897358"/>
            <a:ext cx="1381943" cy="507173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7" name="Rectangle 2">
            <a:extLst>
              <a:ext uri="{FF2B5EF4-FFF2-40B4-BE49-F238E27FC236}">
                <a16:creationId xmlns:a16="http://schemas.microsoft.com/office/drawing/2014/main" id="{DCCFC6F4-8087-1046-ADAC-994F7688130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6" name="Rectangle 2">
            <a:extLst>
              <a:ext uri="{FF2B5EF4-FFF2-40B4-BE49-F238E27FC236}">
                <a16:creationId xmlns:a16="http://schemas.microsoft.com/office/drawing/2014/main" id="{C7EC96D9-033C-C843-8301-55BFBE21176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5" name="Rectangle 2">
            <a:extLst>
              <a:ext uri="{FF2B5EF4-FFF2-40B4-BE49-F238E27FC236}">
                <a16:creationId xmlns:a16="http://schemas.microsoft.com/office/drawing/2014/main" id="{861A54C9-28A5-F54E-8A92-883111A98DD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Tree>
    <p:extLst>
      <p:ext uri="{BB962C8B-B14F-4D97-AF65-F5344CB8AC3E}">
        <p14:creationId xmlns:p14="http://schemas.microsoft.com/office/powerpoint/2010/main" val="3646617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9" name="Rectangle 410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1" name="Rectangle 411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7" name="Rectangle 2">
            <a:extLst>
              <a:ext uri="{FF2B5EF4-FFF2-40B4-BE49-F238E27FC236}">
                <a16:creationId xmlns:a16="http://schemas.microsoft.com/office/drawing/2014/main" id="{DCCFC6F4-8087-1046-ADAC-994F7688130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6" name="Rectangle 2">
            <a:extLst>
              <a:ext uri="{FF2B5EF4-FFF2-40B4-BE49-F238E27FC236}">
                <a16:creationId xmlns:a16="http://schemas.microsoft.com/office/drawing/2014/main" id="{C7EC96D9-033C-C843-8301-55BFBE21176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5" name="Rectangle 2">
            <a:extLst>
              <a:ext uri="{FF2B5EF4-FFF2-40B4-BE49-F238E27FC236}">
                <a16:creationId xmlns:a16="http://schemas.microsoft.com/office/drawing/2014/main" id="{861A54C9-28A5-F54E-8A92-883111A98DD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pic>
        <p:nvPicPr>
          <p:cNvPr id="3" name="Bildobjekt 2" descr="Produktbild för Beaumont des Crayères">
            <a:extLst>
              <a:ext uri="{FF2B5EF4-FFF2-40B4-BE49-F238E27FC236}">
                <a16:creationId xmlns:a16="http://schemas.microsoft.com/office/drawing/2014/main" id="{1D2010EF-120F-A0D4-9A30-32CF553792BB}"/>
              </a:ext>
            </a:extLst>
          </p:cNvPr>
          <p:cNvPicPr>
            <a:picLocks noChangeAspect="1"/>
          </p:cNvPicPr>
          <p:nvPr/>
        </p:nvPicPr>
        <p:blipFill>
          <a:blip r:embed="rId3"/>
          <a:stretch>
            <a:fillRect/>
          </a:stretch>
        </p:blipFill>
        <p:spPr>
          <a:xfrm>
            <a:off x="9241815" y="501528"/>
            <a:ext cx="1609725" cy="5972175"/>
          </a:xfrm>
          <a:prstGeom prst="rect">
            <a:avLst/>
          </a:prstGeom>
        </p:spPr>
      </p:pic>
      <p:sp>
        <p:nvSpPr>
          <p:cNvPr id="13" name="Rubrik 1">
            <a:extLst>
              <a:ext uri="{FF2B5EF4-FFF2-40B4-BE49-F238E27FC236}">
                <a16:creationId xmlns:a16="http://schemas.microsoft.com/office/drawing/2014/main" id="{00E98EF6-1C56-4198-813B-A2DE591965BA}"/>
              </a:ext>
            </a:extLst>
          </p:cNvPr>
          <p:cNvSpPr>
            <a:spLocks noGrp="1"/>
          </p:cNvSpPr>
          <p:nvPr/>
        </p:nvSpPr>
        <p:spPr>
          <a:xfrm>
            <a:off x="674077" y="224449"/>
            <a:ext cx="710418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Beaumont des Crayères </a:t>
            </a:r>
            <a:br>
              <a:rPr lang="fr-FR" dirty="0"/>
            </a:br>
            <a:r>
              <a:rPr lang="fr-FR" dirty="0"/>
              <a:t>Grand Rosé</a:t>
            </a:r>
            <a:endParaRPr lang="sv-SE" dirty="0"/>
          </a:p>
        </p:txBody>
      </p:sp>
      <p:sp>
        <p:nvSpPr>
          <p:cNvPr id="14" name="Platshållare för innehåll 3">
            <a:extLst>
              <a:ext uri="{FF2B5EF4-FFF2-40B4-BE49-F238E27FC236}">
                <a16:creationId xmlns:a16="http://schemas.microsoft.com/office/drawing/2014/main" id="{336D5EF7-E56F-4729-B601-B2C2368B94CA}"/>
              </a:ext>
            </a:extLst>
          </p:cNvPr>
          <p:cNvSpPr>
            <a:spLocks noGrp="1"/>
          </p:cNvSpPr>
          <p:nvPr/>
        </p:nvSpPr>
        <p:spPr>
          <a:xfrm>
            <a:off x="556846" y="2118702"/>
            <a:ext cx="705729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b="1" dirty="0"/>
              <a:t>Producent</a:t>
            </a:r>
            <a:r>
              <a:rPr lang="sv-SE" sz="2400" dirty="0"/>
              <a:t>: </a:t>
            </a:r>
            <a:r>
              <a:rPr lang="sv-SE" sz="2400" i="0" dirty="0">
                <a:solidFill>
                  <a:srgbClr val="252525"/>
                </a:solidFill>
                <a:effectLst/>
                <a:highlight>
                  <a:srgbClr val="FFFFFF"/>
                </a:highlight>
              </a:rPr>
              <a:t>Beaumont des </a:t>
            </a:r>
            <a:r>
              <a:rPr lang="sv-SE" sz="2400" i="0" dirty="0" err="1">
                <a:solidFill>
                  <a:srgbClr val="252525"/>
                </a:solidFill>
                <a:effectLst/>
                <a:highlight>
                  <a:srgbClr val="FFFFFF"/>
                </a:highlight>
              </a:rPr>
              <a:t>Crayères</a:t>
            </a:r>
            <a:endParaRPr lang="sv-SE" sz="2400" i="0" dirty="0">
              <a:solidFill>
                <a:srgbClr val="252525"/>
              </a:solidFill>
              <a:effectLst/>
              <a:highlight>
                <a:srgbClr val="FFFFFF"/>
              </a:highlight>
            </a:endParaRPr>
          </a:p>
          <a:p>
            <a:pPr marL="0" indent="0">
              <a:buNone/>
            </a:pPr>
            <a:r>
              <a:rPr lang="sv-SE" sz="2400" b="1" dirty="0"/>
              <a:t>Ursprung</a:t>
            </a:r>
            <a:r>
              <a:rPr lang="sv-SE" sz="2400" dirty="0"/>
              <a:t>: Champagne, Frankrike</a:t>
            </a:r>
          </a:p>
          <a:p>
            <a:pPr marL="0" indent="0">
              <a:buNone/>
            </a:pPr>
            <a:r>
              <a:rPr lang="sv-SE" sz="2400" b="1" dirty="0"/>
              <a:t>Druvor</a:t>
            </a:r>
            <a:r>
              <a:rPr lang="sv-SE" sz="2400" dirty="0"/>
              <a:t>: 40 % </a:t>
            </a:r>
            <a:r>
              <a:rPr lang="sv-SE" sz="2400" dirty="0" err="1"/>
              <a:t>meunier</a:t>
            </a:r>
            <a:r>
              <a:rPr lang="sv-SE" sz="2400" dirty="0"/>
              <a:t>, 35 % </a:t>
            </a:r>
            <a:r>
              <a:rPr lang="sv-SE" sz="2400" dirty="0" err="1"/>
              <a:t>pinot</a:t>
            </a:r>
            <a:r>
              <a:rPr lang="sv-SE" sz="2400" dirty="0"/>
              <a:t> </a:t>
            </a:r>
            <a:r>
              <a:rPr lang="sv-SE" sz="2400" dirty="0" err="1"/>
              <a:t>noir</a:t>
            </a:r>
            <a:r>
              <a:rPr lang="sv-SE" sz="2400" dirty="0"/>
              <a:t>, 25 % chardonnay.</a:t>
            </a:r>
          </a:p>
          <a:p>
            <a:pPr marL="0" indent="0">
              <a:buNone/>
            </a:pPr>
            <a:r>
              <a:rPr lang="sv-SE" sz="2400" b="1" dirty="0"/>
              <a:t>Alkohol</a:t>
            </a:r>
            <a:r>
              <a:rPr lang="sv-SE" sz="2400" dirty="0"/>
              <a:t>: 12 %</a:t>
            </a:r>
          </a:p>
          <a:p>
            <a:pPr marL="0" indent="0">
              <a:buNone/>
            </a:pPr>
            <a:r>
              <a:rPr lang="sv-SE" sz="2400" b="1" dirty="0"/>
              <a:t>Sockerhalt</a:t>
            </a:r>
            <a:r>
              <a:rPr lang="sv-SE" sz="2400" dirty="0"/>
              <a:t>: 7 g/l</a:t>
            </a:r>
          </a:p>
          <a:p>
            <a:pPr marL="0" indent="0">
              <a:buNone/>
            </a:pPr>
            <a:r>
              <a:rPr lang="sv-SE" sz="2400" b="1" dirty="0" err="1"/>
              <a:t>Artikelnr</a:t>
            </a:r>
            <a:r>
              <a:rPr lang="sv-SE" sz="2400" dirty="0"/>
              <a:t>: 50957</a:t>
            </a:r>
          </a:p>
          <a:p>
            <a:pPr marL="0" indent="0">
              <a:buNone/>
            </a:pPr>
            <a:r>
              <a:rPr lang="sv-SE" sz="2400" b="1" dirty="0"/>
              <a:t>Pris</a:t>
            </a:r>
            <a:r>
              <a:rPr lang="sv-SE" sz="2400" dirty="0"/>
              <a:t>: 329 kr</a:t>
            </a:r>
          </a:p>
          <a:p>
            <a:pPr marL="0" indent="0">
              <a:buNone/>
            </a:pPr>
            <a:endParaRPr lang="sv-SE" sz="2400" dirty="0"/>
          </a:p>
        </p:txBody>
      </p:sp>
    </p:spTree>
    <p:extLst>
      <p:ext uri="{BB962C8B-B14F-4D97-AF65-F5344CB8AC3E}">
        <p14:creationId xmlns:p14="http://schemas.microsoft.com/office/powerpoint/2010/main" val="134957809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Munskänkarna_color">
      <a:dk1>
        <a:sysClr val="windowText" lastClr="000000"/>
      </a:dk1>
      <a:lt1>
        <a:sysClr val="window" lastClr="FFFFFF"/>
      </a:lt1>
      <a:dk2>
        <a:srgbClr val="44546A"/>
      </a:dk2>
      <a:lt2>
        <a:srgbClr val="E7E6E6"/>
      </a:lt2>
      <a:accent1>
        <a:srgbClr val="BE004B"/>
      </a:accent1>
      <a:accent2>
        <a:srgbClr val="F49D9C"/>
      </a:accent2>
      <a:accent3>
        <a:srgbClr val="FF6666"/>
      </a:accent3>
      <a:accent4>
        <a:srgbClr val="669999"/>
      </a:accent4>
      <a:accent5>
        <a:srgbClr val="999966"/>
      </a:accent5>
      <a:accent6>
        <a:srgbClr val="CCCC99"/>
      </a:accent6>
      <a:hlink>
        <a:srgbClr val="660033"/>
      </a:hlink>
      <a:folHlink>
        <a:srgbClr val="000033"/>
      </a:folHlink>
    </a:clrScheme>
    <a:fontScheme name="Munskänkarn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unskänkarna_color">
      <a:dk1>
        <a:sysClr val="windowText" lastClr="000000"/>
      </a:dk1>
      <a:lt1>
        <a:sysClr val="window" lastClr="FFFFFF"/>
      </a:lt1>
      <a:dk2>
        <a:srgbClr val="44546A"/>
      </a:dk2>
      <a:lt2>
        <a:srgbClr val="E7E6E6"/>
      </a:lt2>
      <a:accent1>
        <a:srgbClr val="BE004B"/>
      </a:accent1>
      <a:accent2>
        <a:srgbClr val="F49D9C"/>
      </a:accent2>
      <a:accent3>
        <a:srgbClr val="FF6666"/>
      </a:accent3>
      <a:accent4>
        <a:srgbClr val="669999"/>
      </a:accent4>
      <a:accent5>
        <a:srgbClr val="999966"/>
      </a:accent5>
      <a:accent6>
        <a:srgbClr val="CCCC99"/>
      </a:accent6>
      <a:hlink>
        <a:srgbClr val="660033"/>
      </a:hlink>
      <a:folHlink>
        <a:srgbClr val="000033"/>
      </a:folHlink>
    </a:clrScheme>
    <a:fontScheme name="Munskänkarn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C676C736A251142A066C12D5CA5B228" ma:contentTypeVersion="16" ma:contentTypeDescription="Skapa ett nytt dokument." ma:contentTypeScope="" ma:versionID="0d03e450ddeefdcfd13ecb34d629e673">
  <xsd:schema xmlns:xsd="http://www.w3.org/2001/XMLSchema" xmlns:xs="http://www.w3.org/2001/XMLSchema" xmlns:p="http://schemas.microsoft.com/office/2006/metadata/properties" xmlns:ns2="13912128-be00-40fc-8e4c-4694910d5314" xmlns:ns3="0f059a75-6a73-4ec3-8f38-c7f1424fc3c8" targetNamespace="http://schemas.microsoft.com/office/2006/metadata/properties" ma:root="true" ma:fieldsID="9717425193ef38ac26b546489c68e12b" ns2:_="" ns3:_="">
    <xsd:import namespace="13912128-be00-40fc-8e4c-4694910d5314"/>
    <xsd:import namespace="0f059a75-6a73-4ec3-8f38-c7f1424fc3c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912128-be00-40fc-8e4c-4694910d53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dmarkeringar" ma:readOnly="false" ma:fieldId="{5cf76f15-5ced-4ddc-b409-7134ff3c332f}" ma:taxonomyMulti="true" ma:sspId="634348e4-7bcb-4638-9d8c-546e60e788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059a75-6a73-4ec3-8f38-c7f1424fc3c8"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element name="TaxCatchAll" ma:index="21" nillable="true" ma:displayName="Taxonomy Catch All Column" ma:hidden="true" ma:list="{38085db3-dd76-4b11-b11a-693e744d66ce}" ma:internalName="TaxCatchAll" ma:showField="CatchAllData" ma:web="0f059a75-6a73-4ec3-8f38-c7f1424fc3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3912128-be00-40fc-8e4c-4694910d5314">
      <Terms xmlns="http://schemas.microsoft.com/office/infopath/2007/PartnerControls"/>
    </lcf76f155ced4ddcb4097134ff3c332f>
    <TaxCatchAll xmlns="0f059a75-6a73-4ec3-8f38-c7f1424fc3c8" xsi:nil="true"/>
  </documentManagement>
</p:properties>
</file>

<file path=customXml/itemProps1.xml><?xml version="1.0" encoding="utf-8"?>
<ds:datastoreItem xmlns:ds="http://schemas.openxmlformats.org/officeDocument/2006/customXml" ds:itemID="{C87CBA97-D61F-49F6-A5E5-03E6F784D4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912128-be00-40fc-8e4c-4694910d5314"/>
    <ds:schemaRef ds:uri="0f059a75-6a73-4ec3-8f38-c7f1424fc3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EBAD6A-AFE5-46E0-9A90-AF4AB80FFBEE}">
  <ds:schemaRefs>
    <ds:schemaRef ds:uri="http://schemas.microsoft.com/sharepoint/v3/contenttype/forms"/>
  </ds:schemaRefs>
</ds:datastoreItem>
</file>

<file path=customXml/itemProps3.xml><?xml version="1.0" encoding="utf-8"?>
<ds:datastoreItem xmlns:ds="http://schemas.openxmlformats.org/officeDocument/2006/customXml" ds:itemID="{D4ABDA6A-1F6C-4B42-8544-08E5AE6AC91F}">
  <ds:schemaRefs>
    <ds:schemaRef ds:uri="0f059a75-6a73-4ec3-8f38-c7f1424fc3c8"/>
    <ds:schemaRef ds:uri="http://purl.org/dc/terms/"/>
    <ds:schemaRef ds:uri="http://schemas.microsoft.com/office/infopath/2007/PartnerControls"/>
    <ds:schemaRef ds:uri="http://purl.org/dc/elements/1.1/"/>
    <ds:schemaRef ds:uri="13912128-be00-40fc-8e4c-4694910d5314"/>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11413</TotalTime>
  <Words>2609</Words>
  <Application>Microsoft Office PowerPoint</Application>
  <PresentationFormat>Bredbild</PresentationFormat>
  <Paragraphs>189</Paragraphs>
  <Slides>7</Slides>
  <Notes>6</Notes>
  <HiddenSlides>0</HiddenSlides>
  <MMClips>0</MMClips>
  <ScaleCrop>false</ScaleCrop>
  <HeadingPairs>
    <vt:vector size="4" baseType="variant">
      <vt:variant>
        <vt:lpstr>Tema</vt:lpstr>
      </vt:variant>
      <vt:variant>
        <vt:i4>1</vt:i4>
      </vt:variant>
      <vt:variant>
        <vt:lpstr>Bildrubriker</vt:lpstr>
      </vt:variant>
      <vt:variant>
        <vt:i4>7</vt:i4>
      </vt:variant>
    </vt:vector>
  </HeadingPairs>
  <TitlesOfParts>
    <vt:vector size="8" baseType="lpstr">
      <vt:lpstr>Office-tema</vt:lpstr>
      <vt:lpstr>PowerPoint-presentation</vt:lpstr>
      <vt:lpstr>Pongrácz Blanc de Blancs Brut</vt:lpstr>
      <vt:lpstr>Clotilde Davenne Brut Extra Crémant de Bourgogne</vt:lpstr>
      <vt:lpstr>Cava Blanc de Noirs 1+1=3 Reserva Familia</vt:lpstr>
      <vt:lpstr>Diebolt-Vallois Prestige Extra Brut</vt:lpstr>
      <vt:lpstr>Louis Roederer Collection 244</vt:lpstr>
      <vt:lpstr>PowerPoint-presentation</vt:lpstr>
    </vt:vector>
  </TitlesOfParts>
  <Company>SGIT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förklarande text, presentatör eller datum</dc:title>
  <dc:creator>Åsa Lindelöw</dc:creator>
  <cp:lastModifiedBy>Rickard Albin</cp:lastModifiedBy>
  <cp:revision>123</cp:revision>
  <dcterms:created xsi:type="dcterms:W3CDTF">2020-12-03T19:07:33Z</dcterms:created>
  <dcterms:modified xsi:type="dcterms:W3CDTF">2024-05-31T10:17:19Z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0x0101006C676C736A251142A066C12D5CA5B228</vt:lpwstr>
  </property>
  <property fmtid="{D5CDD505-2E9C-101B-9397-08002B2CF9AE}" pid="3" name="MediaServiceImageTags">
    <vt:lpwstr/>
  </property>
</Properties>
</file>