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ink/ink10.xml" ContentType="application/inkml+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ink/ink12.xml" ContentType="application/inkml+xml"/>
  <Override PartName="/ppt/notesSlides/notesSlide12.xml" ContentType="application/vnd.openxmlformats-officedocument.presentationml.notesSlide+xml"/>
  <Override PartName="/ppt/ink/ink13.xml" ContentType="application/inkml+xml"/>
  <Override PartName="/ppt/notesSlides/notesSlide13.xml" ContentType="application/vnd.openxmlformats-officedocument.presentationml.notesSlide+xml"/>
  <Override PartName="/ppt/ink/ink14.xml" ContentType="application/inkml+xml"/>
  <Override PartName="/ppt/notesSlides/notesSlide14.xml" ContentType="application/vnd.openxmlformats-officedocument.presentationml.notesSlide+xml"/>
  <Override PartName="/ppt/ink/ink15.xml" ContentType="application/inkml+xml"/>
  <Override PartName="/ppt/notesSlides/notesSlide15.xml" ContentType="application/vnd.openxmlformats-officedocument.presentationml.notesSlide+xml"/>
  <Override PartName="/ppt/ink/ink16.xml" ContentType="application/inkml+xml"/>
  <Override PartName="/ppt/notesSlides/notesSlide16.xml" ContentType="application/vnd.openxmlformats-officedocument.presentationml.notesSlide+xml"/>
  <Override PartName="/ppt/ink/ink17.xml" ContentType="application/inkml+xml"/>
  <Override PartName="/ppt/notesSlides/notesSlide17.xml" ContentType="application/vnd.openxmlformats-officedocument.presentationml.notesSlide+xml"/>
  <Override PartName="/ppt/ink/ink18.xml" ContentType="application/inkml+xml"/>
  <Override PartName="/ppt/notesSlides/notesSlide18.xml" ContentType="application/vnd.openxmlformats-officedocument.presentationml.notesSlide+xml"/>
  <Override PartName="/ppt/ink/ink19.xml" ContentType="application/inkml+xml"/>
  <Override PartName="/ppt/notesSlides/notesSlide19.xml" ContentType="application/vnd.openxmlformats-officedocument.presentationml.notesSlide+xml"/>
  <Override PartName="/ppt/ink/ink20.xml" ContentType="application/inkml+xml"/>
  <Override PartName="/ppt/notesSlides/notesSlide20.xml" ContentType="application/vnd.openxmlformats-officedocument.presentationml.notesSlide+xml"/>
  <Override PartName="/ppt/ink/ink21.xml" ContentType="application/inkml+xml"/>
  <Override PartName="/ppt/notesSlides/notesSlide21.xml" ContentType="application/vnd.openxmlformats-officedocument.presentationml.notesSlide+xml"/>
  <Override PartName="/ppt/ink/ink22.xml" ContentType="application/inkml+xml"/>
  <Override PartName="/ppt/notesSlides/notesSlide22.xml" ContentType="application/vnd.openxmlformats-officedocument.presentationml.notesSlide+xml"/>
  <Override PartName="/ppt/ink/ink23.xml" ContentType="application/inkml+xml"/>
  <Override PartName="/ppt/notesSlides/notesSlide23.xml" ContentType="application/vnd.openxmlformats-officedocument.presentationml.notesSlide+xml"/>
  <Override PartName="/ppt/ink/ink24.xml" ContentType="application/inkml+xml"/>
  <Override PartName="/ppt/notesSlides/notesSlide24.xml" ContentType="application/vnd.openxmlformats-officedocument.presentationml.notesSlide+xml"/>
  <Override PartName="/ppt/ink/ink25.xml" ContentType="application/inkml+xml"/>
  <Override PartName="/ppt/notesSlides/notesSlide25.xml" ContentType="application/vnd.openxmlformats-officedocument.presentationml.notesSlide+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307" r:id="rId3"/>
    <p:sldId id="288" r:id="rId4"/>
    <p:sldId id="1047" r:id="rId5"/>
    <p:sldId id="280" r:id="rId6"/>
    <p:sldId id="1037" r:id="rId7"/>
    <p:sldId id="1038" r:id="rId8"/>
    <p:sldId id="1039" r:id="rId9"/>
    <p:sldId id="297" r:id="rId10"/>
    <p:sldId id="298" r:id="rId11"/>
    <p:sldId id="1040" r:id="rId12"/>
    <p:sldId id="1050" r:id="rId13"/>
    <p:sldId id="299" r:id="rId14"/>
    <p:sldId id="1041" r:id="rId15"/>
    <p:sldId id="1034" r:id="rId16"/>
    <p:sldId id="1035" r:id="rId17"/>
    <p:sldId id="1036" r:id="rId18"/>
    <p:sldId id="1042" r:id="rId19"/>
    <p:sldId id="301" r:id="rId20"/>
    <p:sldId id="303" r:id="rId21"/>
    <p:sldId id="1043" r:id="rId22"/>
    <p:sldId id="302" r:id="rId23"/>
    <p:sldId id="1044" r:id="rId24"/>
    <p:sldId id="304" r:id="rId25"/>
    <p:sldId id="1045" r:id="rId26"/>
    <p:sldId id="306" r:id="rId27"/>
    <p:sldId id="1046"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48"/>
  </p:normalViewPr>
  <p:slideViewPr>
    <p:cSldViewPr snapToGrid="0" snapToObjects="1">
      <p:cViewPr varScale="1">
        <p:scale>
          <a:sx n="59" d="100"/>
          <a:sy n="59" d="100"/>
        </p:scale>
        <p:origin x="9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8T12:33:13.621"/>
    </inkml:context>
    <inkml:brush xml:id="br0">
      <inkml:brushProperty name="width" value="0.05" units="cm"/>
      <inkml:brushProperty name="height" value="0.0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34CBE-879B-3D49-A862-0FFC521BA452}" type="datetimeFigureOut">
              <a:rPr lang="sv-SE" smtClean="0"/>
              <a:t>2026-01-25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1A6ED-A341-B742-B2DE-D10BA3770BFD}" type="slidenum">
              <a:rPr lang="sv-SE" smtClean="0"/>
              <a:t>‹#›</a:t>
            </a:fld>
            <a:endParaRPr lang="sv-SE"/>
          </a:p>
        </p:txBody>
      </p:sp>
    </p:spTree>
    <p:extLst>
      <p:ext uri="{BB962C8B-B14F-4D97-AF65-F5344CB8AC3E}">
        <p14:creationId xmlns:p14="http://schemas.microsoft.com/office/powerpoint/2010/main" val="367259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ogle.com/search?q=Bordeaux&amp;client=safari&amp;hs=Ftp9&amp;sca_esv=77cf4491859813e6&amp;hl=sv-se&amp;ei=vexoadKxK82zwPAPhMKKwQE&amp;oq=naturviner+i+gamla&amp;gs_lp=Egxnd3Mtd2l6LXNlcnAiEm5hdHVydmluZXIgaSBnYW1sYSoCCAAyBRAhGKABMgUQIRigATIFECEYoAFInXJQ_Q1Yv0FwAXgAkAEAmAGPAaABrguqAQQxNC4yuAEByAEA-AEBmAIQoALHDMICCxAAGIAEGLADGKIEwgILEAAYsAMYogQYiQXCAggQABiwAxjvBcICBxAhGKABGArCAgUQIRifBcICBhAAGBYYHsICBRAAGO8FwgIIEAAYgAQYogSYAwCIBgGQBgWSBwM5LjegB6A4sgcDOC43uAeXDMIHCDItMTQuMS4xyAdygAgA&amp;sclient=gws-wiz-serp&amp;ved=2ahUKEwi1i9iY1Y2SAxVsFRAIHaorF_UQgK4QegQIARAB"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vinjournalen.se/vin-fakta/frascht-naturvin-som-du-aldrig-smakat-forr/" TargetMode="External"/><Relationship Id="rId5" Type="http://schemas.openxmlformats.org/officeDocument/2006/relationships/hyperlink" Target="https://vivavinomat.se/inspiration/vad-ar-naturvin-sa-kannetecknas-och-definieras-naturviner/" TargetMode="External"/><Relationship Id="rId4" Type="http://schemas.openxmlformats.org/officeDocument/2006/relationships/hyperlink" Target="https://www.google.com/search?q=Toscana&amp;client=safari&amp;hs=Ftp9&amp;sca_esv=77cf4491859813e6&amp;hl=sv-se&amp;ei=vexoadKxK82zwPAPhMKKwQE&amp;oq=naturviner+i+gamla&amp;gs_lp=Egxnd3Mtd2l6LXNlcnAiEm5hdHVydmluZXIgaSBnYW1sYSoCCAAyBRAhGKABMgUQIRigATIFECEYoAFInXJQ_Q1Yv0FwAXgAkAEAmAGPAaABrguqAQQxNC4yuAEByAEA-AEBmAIQoALHDMICCxAAGIAEGLADGKIEwgILEAAYsAMYogQYiQXCAggQABiwAxjvBcICBxAhGKABGArCAgUQIRifBcICBhAAGBYYHsICBRAAGO8FwgIIEAAYgAQYogSYAwCIBgGQBgWSBwM5LjegB6A4sgcDOC43uAeXDMIHCDItMTQuMS4xyAdygAgA&amp;sclient=gws-wiz-serp&amp;ved=2ahUKEwi1i9iY1Y2SAxVsFRAIHaorF_UQgK4QegQIARAC"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a:t>
            </a:fld>
            <a:endParaRPr lang="sv-SE"/>
          </a:p>
        </p:txBody>
      </p:sp>
    </p:spTree>
    <p:extLst>
      <p:ext uri="{BB962C8B-B14F-4D97-AF65-F5344CB8AC3E}">
        <p14:creationId xmlns:p14="http://schemas.microsoft.com/office/powerpoint/2010/main" val="139992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12</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none" strike="noStrike" dirty="0">
                <a:solidFill>
                  <a:srgbClr val="0A0A0A"/>
                </a:solidFill>
                <a:effectLst/>
                <a:latin typeface="Google Sans"/>
              </a:rPr>
              <a:t>Naturviner i Gamla Världen (Europa) följer oftast principerna om minimal intervention (vildjäst, få eller inga tillsatser, lite eller ingen svavel) men med en traditionell europeisk </a:t>
            </a:r>
            <a:r>
              <a:rPr lang="sv-SE" b="0" i="0" u="none" strike="noStrike" dirty="0" err="1">
                <a:solidFill>
                  <a:srgbClr val="0A0A0A"/>
                </a:solidFill>
                <a:effectLst/>
                <a:latin typeface="Google Sans"/>
              </a:rPr>
              <a:t>terroir-fokus</a:t>
            </a:r>
            <a:r>
              <a:rPr lang="sv-SE" b="0" i="0" u="none" strike="noStrike" dirty="0">
                <a:solidFill>
                  <a:srgbClr val="0A0A0A"/>
                </a:solidFill>
                <a:effectLst/>
                <a:latin typeface="Google Sans"/>
              </a:rPr>
              <a:t>, vilket ger viner med mer syra, stramhet och komplexitet, ofta namngivna efter region (t.ex. </a:t>
            </a:r>
          </a:p>
          <a:p>
            <a:r>
              <a:rPr lang="sv-SE" b="0" i="0" u="sng" strike="noStrike" dirty="0">
                <a:solidFill>
                  <a:srgbClr val="681DA8"/>
                </a:solidFill>
                <a:effectLst/>
                <a:latin typeface="Google Sans"/>
                <a:hlinkClick r:id="rId3"/>
              </a:rPr>
              <a:t>Bordeaux</a:t>
            </a:r>
            <a:r>
              <a:rPr lang="sv-SE" b="0" i="0" u="none" strike="noStrike" dirty="0">
                <a:solidFill>
                  <a:srgbClr val="0A0A0A"/>
                </a:solidFill>
                <a:effectLst/>
                <a:latin typeface="Google Sans"/>
              </a:rPr>
              <a:t>, </a:t>
            </a:r>
            <a:r>
              <a:rPr lang="sv-SE" b="0" i="0" u="sng" strike="noStrike" dirty="0">
                <a:solidFill>
                  <a:srgbClr val="681DA8"/>
                </a:solidFill>
                <a:effectLst/>
                <a:latin typeface="Google Sans"/>
                <a:hlinkClick r:id="rId4"/>
              </a:rPr>
              <a:t>Toscana</a:t>
            </a:r>
            <a:r>
              <a:rPr lang="sv-SE" b="0" i="0" u="none" strike="noStrike" dirty="0">
                <a:solidFill>
                  <a:srgbClr val="0A0A0A"/>
                </a:solidFill>
                <a:effectLst/>
                <a:latin typeface="Google Sans"/>
              </a:rPr>
              <a:t>) och traditionellare stilar jämfört med Nya Världen, även om moderna tekniker möter gamla traditioner, som </a:t>
            </a:r>
            <a:r>
              <a:rPr lang="sv-SE" b="0" i="0" u="none" strike="noStrike" dirty="0" err="1">
                <a:solidFill>
                  <a:srgbClr val="0A0A0A"/>
                </a:solidFill>
                <a:effectLst/>
                <a:latin typeface="Google Sans"/>
              </a:rPr>
              <a:t>qvevri-jäsning</a:t>
            </a:r>
            <a:r>
              <a:rPr lang="sv-SE" b="0" i="0" u="none" strike="noStrike" dirty="0">
                <a:solidFill>
                  <a:srgbClr val="0A0A0A"/>
                </a:solidFill>
                <a:effectLst/>
                <a:latin typeface="Google Sans"/>
              </a:rPr>
              <a:t>. Vinmakare i Europa utnyttjar sin långa historia, men kombinerar det med modern kunskap om mikrobiologi för att göra autentiska, </a:t>
            </a:r>
            <a:r>
              <a:rPr lang="sv-SE" b="0" i="0" u="none" strike="noStrike" dirty="0" err="1">
                <a:solidFill>
                  <a:srgbClr val="0A0A0A"/>
                </a:solidFill>
                <a:effectLst/>
                <a:latin typeface="Google Sans"/>
              </a:rPr>
              <a:t>terroir-drivna</a:t>
            </a:r>
            <a:r>
              <a:rPr lang="sv-SE" b="0" i="0" u="none" strike="noStrike" dirty="0">
                <a:solidFill>
                  <a:srgbClr val="0A0A0A"/>
                </a:solidFill>
                <a:effectLst/>
                <a:latin typeface="Google Sans"/>
              </a:rPr>
              <a:t> viner, som fångar det gamla sättet men med en modern förståelse. </a:t>
            </a:r>
          </a:p>
          <a:p>
            <a:r>
              <a:rPr lang="sv-SE" b="1" i="0" u="none" strike="noStrike" dirty="0">
                <a:effectLst/>
                <a:latin typeface="Google Sans"/>
              </a:rPr>
              <a:t>Kännetecken för Gamla Världens Naturviner</a:t>
            </a:r>
          </a:p>
          <a:p>
            <a:r>
              <a:rPr lang="sv-SE" b="1" i="0" u="none" strike="noStrike" dirty="0">
                <a:solidFill>
                  <a:srgbClr val="0A0A0A"/>
                </a:solidFill>
                <a:effectLst/>
                <a:latin typeface="Google Sans"/>
              </a:rPr>
              <a:t>Ursprung:</a:t>
            </a:r>
            <a:r>
              <a:rPr lang="sv-SE" b="0" i="0" u="none" strike="noStrike" dirty="0">
                <a:solidFill>
                  <a:srgbClr val="0A0A0A"/>
                </a:solidFill>
                <a:effectLst/>
                <a:latin typeface="Google Sans"/>
              </a:rPr>
              <a:t> Traditionella europeiska vinregioner som Frankrike, Italien, Spanien, Portugal, Tyskland.</a:t>
            </a:r>
          </a:p>
          <a:p>
            <a:r>
              <a:rPr lang="sv-SE" b="1" i="0" u="none" strike="noStrike" dirty="0">
                <a:solidFill>
                  <a:srgbClr val="0A0A0A"/>
                </a:solidFill>
                <a:effectLst/>
                <a:latin typeface="Google Sans"/>
              </a:rPr>
              <a:t>Fokus:</a:t>
            </a:r>
            <a:r>
              <a:rPr lang="sv-SE" b="0" i="0" u="none" strike="noStrike" dirty="0">
                <a:solidFill>
                  <a:srgbClr val="0A0A0A"/>
                </a:solidFill>
                <a:effectLst/>
                <a:latin typeface="Google Sans"/>
              </a:rPr>
              <a:t> </a:t>
            </a:r>
            <a:r>
              <a:rPr lang="sv-SE" b="0" i="0" u="none" strike="noStrike" dirty="0" err="1">
                <a:solidFill>
                  <a:srgbClr val="0A0A0A"/>
                </a:solidFill>
                <a:effectLst/>
                <a:latin typeface="Google Sans"/>
              </a:rPr>
              <a:t>Terroir</a:t>
            </a:r>
            <a:r>
              <a:rPr lang="sv-SE" b="0" i="0" u="none" strike="noStrike" dirty="0">
                <a:solidFill>
                  <a:srgbClr val="0A0A0A"/>
                </a:solidFill>
                <a:effectLst/>
                <a:latin typeface="Google Sans"/>
              </a:rPr>
              <a:t> (jordmån), region och tradition. Viner namnges ofta efter platsen (t.ex. Chablis).</a:t>
            </a:r>
          </a:p>
          <a:p>
            <a:r>
              <a:rPr lang="sv-SE" b="1" i="0" u="none" strike="noStrike" dirty="0">
                <a:solidFill>
                  <a:srgbClr val="0A0A0A"/>
                </a:solidFill>
                <a:effectLst/>
                <a:latin typeface="Google Sans"/>
              </a:rPr>
              <a:t>Stil:</a:t>
            </a:r>
            <a:r>
              <a:rPr lang="sv-SE" b="0" i="0" u="none" strike="noStrike" dirty="0">
                <a:solidFill>
                  <a:srgbClr val="0A0A0A"/>
                </a:solidFill>
                <a:effectLst/>
                <a:latin typeface="Google Sans"/>
              </a:rPr>
              <a:t> Generellt mer stram, syrlig, jordig och nyanserad. Mindre uttalad fruktighet än i Nya Världen.</a:t>
            </a:r>
          </a:p>
          <a:p>
            <a:r>
              <a:rPr lang="sv-SE" b="1" i="0" u="none" strike="noStrike" dirty="0">
                <a:solidFill>
                  <a:srgbClr val="0A0A0A"/>
                </a:solidFill>
                <a:effectLst/>
                <a:latin typeface="Google Sans"/>
              </a:rPr>
              <a:t>Tillverkning:</a:t>
            </a:r>
            <a:r>
              <a:rPr lang="sv-SE" b="0" i="0" u="none" strike="noStrike" dirty="0">
                <a:solidFill>
                  <a:srgbClr val="0A0A0A"/>
                </a:solidFill>
                <a:effectLst/>
                <a:latin typeface="Google Sans"/>
              </a:rPr>
              <a:t> Använder vildjäst, få tillsatser (särskilt svavel), kan använda gamla metoder som </a:t>
            </a:r>
            <a:r>
              <a:rPr lang="sv-SE" b="0" i="0" u="none" strike="noStrike" dirty="0" err="1">
                <a:solidFill>
                  <a:srgbClr val="0A0A0A"/>
                </a:solidFill>
                <a:effectLst/>
                <a:latin typeface="Google Sans"/>
              </a:rPr>
              <a:t>qvevri</a:t>
            </a:r>
            <a:r>
              <a:rPr lang="sv-SE" b="0" i="0" u="none" strike="noStrike" dirty="0">
                <a:solidFill>
                  <a:srgbClr val="0A0A0A"/>
                </a:solidFill>
                <a:effectLst/>
                <a:latin typeface="Google Sans"/>
              </a:rPr>
              <a:t> (lerkärl, inspirerat av Georgien) eller moderna som temperaturkontroll.</a:t>
            </a:r>
          </a:p>
          <a:p>
            <a:r>
              <a:rPr lang="sv-SE" b="1" i="0" u="none" strike="noStrike" dirty="0">
                <a:solidFill>
                  <a:srgbClr val="0A0A0A"/>
                </a:solidFill>
                <a:effectLst/>
                <a:latin typeface="Google Sans"/>
              </a:rPr>
              <a:t>Regler:</a:t>
            </a:r>
            <a:r>
              <a:rPr lang="sv-SE" b="0" i="0" u="none" strike="noStrike" dirty="0">
                <a:solidFill>
                  <a:srgbClr val="0A0A0A"/>
                </a:solidFill>
                <a:effectLst/>
                <a:latin typeface="Google Sans"/>
              </a:rPr>
              <a:t> Strikta lagar (t.ex. AOC, DOC) styr oftast mer än i Nya Världen. </a:t>
            </a:r>
          </a:p>
          <a:p>
            <a:r>
              <a:rPr lang="sv-SE" b="1" i="0" u="none" strike="noStrike" dirty="0">
                <a:effectLst/>
                <a:latin typeface="Google Sans"/>
              </a:rPr>
              <a:t>Jämförelse med Nya Världen</a:t>
            </a:r>
          </a:p>
          <a:p>
            <a:r>
              <a:rPr lang="sv-SE" b="1" i="0" u="none" strike="noStrike" dirty="0">
                <a:solidFill>
                  <a:srgbClr val="0A0A0A"/>
                </a:solidFill>
                <a:effectLst/>
                <a:latin typeface="Google Sans"/>
              </a:rPr>
              <a:t>Nya Världen (USA, Australien, Sydamerika):</a:t>
            </a:r>
            <a:r>
              <a:rPr lang="sv-SE" b="0" i="0" u="none" strike="noStrike" dirty="0">
                <a:solidFill>
                  <a:srgbClr val="0A0A0A"/>
                </a:solidFill>
                <a:effectLst/>
                <a:latin typeface="Google Sans"/>
              </a:rPr>
              <a:t> Fokuserar mer på druvsort, frukt, fyllighet, högre alkohol och modern teknik.</a:t>
            </a:r>
          </a:p>
          <a:p>
            <a:r>
              <a:rPr lang="sv-SE" b="1" i="0" u="none" strike="noStrike" dirty="0">
                <a:solidFill>
                  <a:srgbClr val="0A0A0A"/>
                </a:solidFill>
                <a:effectLst/>
                <a:latin typeface="Google Sans"/>
              </a:rPr>
              <a:t>Överlappning:</a:t>
            </a:r>
            <a:r>
              <a:rPr lang="sv-SE" b="0" i="0" u="none" strike="noStrike" dirty="0">
                <a:solidFill>
                  <a:srgbClr val="0A0A0A"/>
                </a:solidFill>
                <a:effectLst/>
                <a:latin typeface="Google Sans"/>
              </a:rPr>
              <a:t> Gränserna suddas ut; producenter i båda världarna lånar tekniker och blir mer nyfikna på varandras stilar, vilket skapar mer varianter. </a:t>
            </a:r>
          </a:p>
          <a:p>
            <a:r>
              <a:rPr lang="sv-SE" b="1" i="0" u="none" strike="noStrike" dirty="0">
                <a:effectLst/>
                <a:latin typeface="Google Sans"/>
              </a:rPr>
              <a:t>Varför naturvin i Gamla Världen?</a:t>
            </a:r>
          </a:p>
          <a:p>
            <a:r>
              <a:rPr lang="sv-SE" b="1" i="0" u="none" strike="noStrike" dirty="0">
                <a:solidFill>
                  <a:srgbClr val="0A0A0A"/>
                </a:solidFill>
                <a:effectLst/>
                <a:latin typeface="Google Sans"/>
              </a:rPr>
              <a:t>Autenticitet:</a:t>
            </a:r>
            <a:r>
              <a:rPr lang="sv-SE" b="0" i="0" u="none" strike="noStrike" dirty="0">
                <a:solidFill>
                  <a:srgbClr val="0A0A0A"/>
                </a:solidFill>
                <a:effectLst/>
                <a:latin typeface="Google Sans"/>
              </a:rPr>
              <a:t> Att återgå till "det gamla sättet" att göra vin, även om det är en myt att svavel aldrig användes förr.</a:t>
            </a:r>
          </a:p>
          <a:p>
            <a:r>
              <a:rPr lang="sv-SE" b="1" i="0" u="none" strike="noStrike" dirty="0">
                <a:solidFill>
                  <a:srgbClr val="0A0A0A"/>
                </a:solidFill>
                <a:effectLst/>
                <a:latin typeface="Google Sans"/>
              </a:rPr>
              <a:t>Mikrobiologi:</a:t>
            </a:r>
            <a:r>
              <a:rPr lang="sv-SE" b="0" i="0" u="none" strike="noStrike" dirty="0">
                <a:solidFill>
                  <a:srgbClr val="0A0A0A"/>
                </a:solidFill>
                <a:effectLst/>
                <a:latin typeface="Google Sans"/>
              </a:rPr>
              <a:t> Dagens producenter förstår druvornas mikrobiologi bättre, vilket hjälper till att hantera vin utan mycket intervention.</a:t>
            </a:r>
          </a:p>
          <a:p>
            <a:r>
              <a:rPr lang="sv-SE" b="1" i="0" u="none" strike="noStrike" dirty="0">
                <a:solidFill>
                  <a:srgbClr val="0A0A0A"/>
                </a:solidFill>
                <a:effectLst/>
                <a:latin typeface="Google Sans"/>
              </a:rPr>
              <a:t>Utmaning:</a:t>
            </a:r>
            <a:r>
              <a:rPr lang="sv-SE" b="0" i="0" u="none" strike="noStrike" dirty="0">
                <a:solidFill>
                  <a:srgbClr val="0A0A0A"/>
                </a:solidFill>
                <a:effectLst/>
                <a:latin typeface="Google Sans"/>
              </a:rPr>
              <a:t> En större utmaning och risk för defekter (som volatila syror, </a:t>
            </a:r>
            <a:r>
              <a:rPr lang="sv-SE" b="0" i="1" u="none" strike="noStrike" dirty="0" err="1">
                <a:solidFill>
                  <a:srgbClr val="0A0A0A"/>
                </a:solidFill>
                <a:effectLst/>
                <a:latin typeface="Google Sans"/>
              </a:rPr>
              <a:t>brettanomyces</a:t>
            </a:r>
            <a:r>
              <a:rPr lang="sv-SE" b="0" i="0" u="none" strike="noStrike" dirty="0">
                <a:solidFill>
                  <a:srgbClr val="0A0A0A"/>
                </a:solidFill>
                <a:effectLst/>
                <a:latin typeface="Google Sans"/>
              </a:rPr>
              <a:t>) utan tillsatser, vilket ger unika viner. </a:t>
            </a:r>
          </a:p>
          <a:p>
            <a:r>
              <a:rPr lang="sv-SE" b="0" i="0" u="none" strike="noStrike" dirty="0">
                <a:solidFill>
                  <a:srgbClr val="0A0A0A"/>
                </a:solidFill>
                <a:effectLst/>
                <a:latin typeface="Google Sans"/>
              </a:rPr>
              <a:t>Naturvin i Nya Världen innebär att producenter i länder som USA (Kalifornien), Chile, Australien och Sydafrika anammar </a:t>
            </a:r>
          </a:p>
          <a:p>
            <a:r>
              <a:rPr lang="sv-SE" b="0" i="0" u="sng" strike="noStrike" dirty="0">
                <a:solidFill>
                  <a:srgbClr val="0A0A0A"/>
                </a:solidFill>
                <a:effectLst/>
                <a:latin typeface="Google Sans"/>
                <a:hlinkClick r:id="rId5"/>
              </a:rPr>
              <a:t>minimal handpåläggning</a:t>
            </a:r>
            <a:r>
              <a:rPr lang="sv-SE" b="0" i="0" u="none" strike="noStrike" dirty="0">
                <a:solidFill>
                  <a:srgbClr val="0A0A0A"/>
                </a:solidFill>
                <a:effectLst/>
                <a:latin typeface="Google Sans"/>
              </a:rPr>
              <a:t> för att skapa viner med fokus på druvan och platsen, med vildjäst, minimala tillsatser (ofta endast en liten mängd svavel) och minimal filtrering, inspirerade av gamla traditioner men med moderna uttryck, vilket ger en global rörelse bortom Europa. Producenter utforskar lokala druvor och använder tekniker som att låta vinet jäsa spontant (med vildjäst) för att skapa unika, </a:t>
            </a:r>
            <a:r>
              <a:rPr lang="sv-SE" b="0" i="0" u="none" strike="noStrike" dirty="0" err="1">
                <a:solidFill>
                  <a:srgbClr val="0A0A0A"/>
                </a:solidFill>
                <a:effectLst/>
                <a:latin typeface="Google Sans"/>
              </a:rPr>
              <a:t>terroir-drivna</a:t>
            </a:r>
            <a:r>
              <a:rPr lang="sv-SE" b="0" i="0" u="none" strike="noStrike" dirty="0">
                <a:solidFill>
                  <a:srgbClr val="0A0A0A"/>
                </a:solidFill>
                <a:effectLst/>
                <a:latin typeface="Google Sans"/>
              </a:rPr>
              <a:t> viner. </a:t>
            </a:r>
          </a:p>
          <a:p>
            <a:r>
              <a:rPr lang="sv-SE" b="1" i="0" u="none" strike="noStrike" dirty="0">
                <a:solidFill>
                  <a:srgbClr val="0A0A0A"/>
                </a:solidFill>
                <a:effectLst/>
                <a:latin typeface="Google Sans"/>
              </a:rPr>
              <a:t>Kännetecken för Naturvin från Nya Världen</a:t>
            </a:r>
            <a:endParaRPr lang="sv-SE" b="0" i="0" u="none" strike="noStrike" dirty="0">
              <a:solidFill>
                <a:srgbClr val="0A0A0A"/>
              </a:solidFill>
              <a:effectLst/>
              <a:latin typeface="Google Sans"/>
            </a:endParaRPr>
          </a:p>
          <a:p>
            <a:r>
              <a:rPr lang="sv-SE" b="1" i="0" u="none" strike="noStrike" dirty="0">
                <a:solidFill>
                  <a:srgbClr val="0A0A0A"/>
                </a:solidFill>
                <a:effectLst/>
                <a:latin typeface="Google Sans"/>
              </a:rPr>
              <a:t>Minimal intervention:</a:t>
            </a:r>
            <a:r>
              <a:rPr lang="sv-SE" b="0" i="0" u="none" strike="noStrike" dirty="0">
                <a:solidFill>
                  <a:srgbClr val="0A0A0A"/>
                </a:solidFill>
                <a:effectLst/>
                <a:latin typeface="Google Sans"/>
              </a:rPr>
              <a:t> Lågt ingripande i </a:t>
            </a:r>
            <a:r>
              <a:rPr lang="sv-SE" b="0" i="0" u="none" strike="noStrike" dirty="0" err="1">
                <a:solidFill>
                  <a:srgbClr val="0A0A0A"/>
                </a:solidFill>
                <a:effectLst/>
                <a:latin typeface="Google Sans"/>
              </a:rPr>
              <a:t>vineriet</a:t>
            </a:r>
            <a:r>
              <a:rPr lang="sv-SE" b="0" i="0" u="none" strike="noStrike" dirty="0">
                <a:solidFill>
                  <a:srgbClr val="0A0A0A"/>
                </a:solidFill>
                <a:effectLst/>
                <a:latin typeface="Google Sans"/>
              </a:rPr>
              <a:t>; använda vildjäst, minimal/ingen filtrering, och låga nivåer av sulfiter (om någon).</a:t>
            </a:r>
          </a:p>
          <a:p>
            <a:r>
              <a:rPr lang="sv-SE" b="1" i="0" u="none" strike="noStrike" dirty="0">
                <a:solidFill>
                  <a:srgbClr val="0A0A0A"/>
                </a:solidFill>
                <a:effectLst/>
                <a:latin typeface="Google Sans"/>
              </a:rPr>
              <a:t>Fokus på plats och druva:</a:t>
            </a:r>
            <a:r>
              <a:rPr lang="sv-SE" b="0" i="0" u="none" strike="noStrike" dirty="0">
                <a:solidFill>
                  <a:srgbClr val="0A0A0A"/>
                </a:solidFill>
                <a:effectLst/>
                <a:latin typeface="Google Sans"/>
              </a:rPr>
              <a:t> Starkt fokus på </a:t>
            </a:r>
            <a:r>
              <a:rPr lang="sv-SE" b="0" i="0" u="none" strike="noStrike" dirty="0" err="1">
                <a:solidFill>
                  <a:srgbClr val="0A0A0A"/>
                </a:solidFill>
                <a:effectLst/>
                <a:latin typeface="Google Sans"/>
              </a:rPr>
              <a:t>terroir</a:t>
            </a:r>
            <a:r>
              <a:rPr lang="sv-SE" b="0" i="0" u="none" strike="noStrike" dirty="0">
                <a:solidFill>
                  <a:srgbClr val="0A0A0A"/>
                </a:solidFill>
                <a:effectLst/>
                <a:latin typeface="Google Sans"/>
              </a:rPr>
              <a:t>, med druvor som ofta växer utan besprutning (ekologiskt/biodynamiskt).</a:t>
            </a:r>
          </a:p>
          <a:p>
            <a:r>
              <a:rPr lang="sv-SE" b="1" i="0" u="none" strike="noStrike" dirty="0">
                <a:solidFill>
                  <a:srgbClr val="0A0A0A"/>
                </a:solidFill>
                <a:effectLst/>
                <a:latin typeface="Google Sans"/>
              </a:rPr>
              <a:t>Lokala druvor:</a:t>
            </a:r>
            <a:r>
              <a:rPr lang="sv-SE" b="0" i="0" u="none" strike="noStrike" dirty="0">
                <a:solidFill>
                  <a:srgbClr val="0A0A0A"/>
                </a:solidFill>
                <a:effectLst/>
                <a:latin typeface="Google Sans"/>
              </a:rPr>
              <a:t> Utforskning av både internationella och lokala druvsorter för att skapa unika viner.</a:t>
            </a:r>
          </a:p>
          <a:p>
            <a:r>
              <a:rPr lang="sv-SE" b="1" i="0" u="none" strike="noStrike" dirty="0">
                <a:solidFill>
                  <a:srgbClr val="0A0A0A"/>
                </a:solidFill>
                <a:effectLst/>
                <a:latin typeface="Google Sans"/>
              </a:rPr>
              <a:t>Smakprofil:</a:t>
            </a:r>
            <a:r>
              <a:rPr lang="sv-SE" b="0" i="0" u="none" strike="noStrike" dirty="0">
                <a:solidFill>
                  <a:srgbClr val="0A0A0A"/>
                </a:solidFill>
                <a:effectLst/>
                <a:latin typeface="Google Sans"/>
              </a:rPr>
              <a:t> Friskare, mer bärigt och "vilt" än många traditionella viner, med mindre fatkaraktär, även om stilen varierar. </a:t>
            </a:r>
          </a:p>
          <a:p>
            <a:r>
              <a:rPr lang="sv-SE" b="1" i="0" u="none" strike="noStrike" dirty="0">
                <a:solidFill>
                  <a:srgbClr val="0A0A0A"/>
                </a:solidFill>
                <a:effectLst/>
                <a:latin typeface="Google Sans"/>
              </a:rPr>
              <a:t>Exempel på Regioner och Producenter</a:t>
            </a:r>
            <a:endParaRPr lang="sv-SE" b="0" i="0" u="none" strike="noStrike" dirty="0">
              <a:solidFill>
                <a:srgbClr val="0A0A0A"/>
              </a:solidFill>
              <a:effectLst/>
              <a:latin typeface="Google Sans"/>
            </a:endParaRPr>
          </a:p>
          <a:p>
            <a:r>
              <a:rPr lang="sv-SE" b="1" i="0" u="none" strike="noStrike" dirty="0">
                <a:solidFill>
                  <a:srgbClr val="0A0A0A"/>
                </a:solidFill>
                <a:effectLst/>
                <a:latin typeface="Google Sans"/>
              </a:rPr>
              <a:t>Chile:</a:t>
            </a:r>
            <a:r>
              <a:rPr lang="sv-SE" b="0" i="0" u="none" strike="noStrike" dirty="0">
                <a:solidFill>
                  <a:srgbClr val="0A0A0A"/>
                </a:solidFill>
                <a:effectLst/>
                <a:latin typeface="Google Sans"/>
              </a:rPr>
              <a:t> Producenter som </a:t>
            </a:r>
            <a:r>
              <a:rPr lang="sv-SE" b="0" i="0" u="sng" strike="noStrike" dirty="0">
                <a:solidFill>
                  <a:srgbClr val="0A0A0A"/>
                </a:solidFill>
                <a:effectLst/>
                <a:latin typeface="Google Sans"/>
                <a:hlinkClick r:id="rId6"/>
              </a:rPr>
              <a:t>Leonardo </a:t>
            </a:r>
            <a:r>
              <a:rPr lang="sv-SE" b="0" i="0" u="sng" strike="noStrike" dirty="0" err="1">
                <a:solidFill>
                  <a:srgbClr val="0A0A0A"/>
                </a:solidFill>
                <a:effectLst/>
                <a:latin typeface="Google Sans"/>
                <a:hlinkClick r:id="rId6"/>
              </a:rPr>
              <a:t>Erazo</a:t>
            </a:r>
            <a:r>
              <a:rPr lang="sv-SE" b="0" i="0" u="sng" strike="noStrike" dirty="0">
                <a:solidFill>
                  <a:srgbClr val="0A0A0A"/>
                </a:solidFill>
                <a:effectLst/>
                <a:latin typeface="Google Sans"/>
                <a:hlinkClick r:id="rId6"/>
              </a:rPr>
              <a:t> i </a:t>
            </a:r>
            <a:r>
              <a:rPr lang="sv-SE" b="0" i="0" u="sng" strike="noStrike" dirty="0" err="1">
                <a:solidFill>
                  <a:srgbClr val="0A0A0A"/>
                </a:solidFill>
                <a:effectLst/>
                <a:latin typeface="Google Sans"/>
                <a:hlinkClick r:id="rId6"/>
              </a:rPr>
              <a:t>Itatadalen</a:t>
            </a:r>
            <a:r>
              <a:rPr lang="sv-SE" b="0" i="0" u="none" strike="noStrike" dirty="0">
                <a:solidFill>
                  <a:srgbClr val="0A0A0A"/>
                </a:solidFill>
                <a:effectLst/>
                <a:latin typeface="Google Sans"/>
              </a:rPr>
              <a:t> gör spännande viner på gamla </a:t>
            </a:r>
            <a:r>
              <a:rPr lang="sv-SE" b="0" i="0" u="none" strike="noStrike" dirty="0" err="1">
                <a:solidFill>
                  <a:srgbClr val="0A0A0A"/>
                </a:solidFill>
                <a:effectLst/>
                <a:latin typeface="Google Sans"/>
              </a:rPr>
              <a:t>Cinsault-stockar</a:t>
            </a:r>
            <a:r>
              <a:rPr lang="sv-SE" b="0" i="0" u="none" strike="noStrike" dirty="0">
                <a:solidFill>
                  <a:srgbClr val="0A0A0A"/>
                </a:solidFill>
                <a:effectLst/>
                <a:latin typeface="Google Sans"/>
              </a:rPr>
              <a:t>.</a:t>
            </a:r>
          </a:p>
          <a:p>
            <a:r>
              <a:rPr lang="sv-SE" b="1" i="0" u="none" strike="noStrike" dirty="0">
                <a:solidFill>
                  <a:srgbClr val="0A0A0A"/>
                </a:solidFill>
                <a:effectLst/>
                <a:latin typeface="Google Sans"/>
              </a:rPr>
              <a:t>USA (Kalifornien):</a:t>
            </a:r>
            <a:r>
              <a:rPr lang="sv-SE" b="0" i="0" u="none" strike="noStrike" dirty="0">
                <a:solidFill>
                  <a:srgbClr val="0A0A0A"/>
                </a:solidFill>
                <a:effectLst/>
                <a:latin typeface="Google Sans"/>
              </a:rPr>
              <a:t> Pionjärer som Tony </a:t>
            </a:r>
            <a:r>
              <a:rPr lang="sv-SE" b="0" i="0" u="none" strike="noStrike" dirty="0" err="1">
                <a:solidFill>
                  <a:srgbClr val="0A0A0A"/>
                </a:solidFill>
                <a:effectLst/>
                <a:latin typeface="Google Sans"/>
              </a:rPr>
              <a:t>Coturri</a:t>
            </a:r>
            <a:r>
              <a:rPr lang="sv-SE" b="0" i="0" u="none" strike="noStrike" dirty="0">
                <a:solidFill>
                  <a:srgbClr val="0A0A0A"/>
                </a:solidFill>
                <a:effectLst/>
                <a:latin typeface="Google Sans"/>
              </a:rPr>
              <a:t> och yngre namn som Chris </a:t>
            </a:r>
            <a:r>
              <a:rPr lang="sv-SE" b="0" i="0" u="none" strike="noStrike" dirty="0" err="1">
                <a:solidFill>
                  <a:srgbClr val="0A0A0A"/>
                </a:solidFill>
                <a:effectLst/>
                <a:latin typeface="Google Sans"/>
              </a:rPr>
              <a:t>Brockway</a:t>
            </a:r>
            <a:r>
              <a:rPr lang="sv-SE" b="0" i="0" u="none" strike="noStrike" dirty="0">
                <a:solidFill>
                  <a:srgbClr val="0A0A0A"/>
                </a:solidFill>
                <a:effectLst/>
                <a:latin typeface="Google Sans"/>
              </a:rPr>
              <a:t> (</a:t>
            </a:r>
            <a:r>
              <a:rPr lang="sv-SE" b="0" i="0" u="none" strike="noStrike" dirty="0" err="1">
                <a:solidFill>
                  <a:srgbClr val="0A0A0A"/>
                </a:solidFill>
                <a:effectLst/>
                <a:latin typeface="Google Sans"/>
              </a:rPr>
              <a:t>Broc</a:t>
            </a:r>
            <a:r>
              <a:rPr lang="sv-SE" b="0" i="0" u="none" strike="noStrike" dirty="0">
                <a:solidFill>
                  <a:srgbClr val="0A0A0A"/>
                </a:solidFill>
                <a:effectLst/>
                <a:latin typeface="Google Sans"/>
              </a:rPr>
              <a:t> </a:t>
            </a:r>
            <a:r>
              <a:rPr lang="sv-SE" b="0" i="0" u="none" strike="noStrike" dirty="0" err="1">
                <a:solidFill>
                  <a:srgbClr val="0A0A0A"/>
                </a:solidFill>
                <a:effectLst/>
                <a:latin typeface="Google Sans"/>
              </a:rPr>
              <a:t>Cellars</a:t>
            </a:r>
            <a:r>
              <a:rPr lang="sv-SE" b="0" i="0" u="none" strike="noStrike" dirty="0">
                <a:solidFill>
                  <a:srgbClr val="0A0A0A"/>
                </a:solidFill>
                <a:effectLst/>
                <a:latin typeface="Google Sans"/>
              </a:rPr>
              <a:t>) i Berkeley har banat väg.</a:t>
            </a:r>
          </a:p>
          <a:p>
            <a:r>
              <a:rPr lang="sv-SE" b="1" i="0" u="none" strike="noStrike" dirty="0">
                <a:solidFill>
                  <a:srgbClr val="0A0A0A"/>
                </a:solidFill>
                <a:effectLst/>
                <a:latin typeface="Google Sans"/>
              </a:rPr>
              <a:t>Australien &amp; Sydafrika:</a:t>
            </a:r>
            <a:r>
              <a:rPr lang="sv-SE" b="0" i="0" u="none" strike="noStrike" dirty="0">
                <a:solidFill>
                  <a:srgbClr val="0A0A0A"/>
                </a:solidFill>
                <a:effectLst/>
                <a:latin typeface="Google Sans"/>
              </a:rPr>
              <a:t> Landet har inspirerats och fått fler producenter som använder inhemsk jäst och minimala tillsatser.</a:t>
            </a:r>
          </a:p>
          <a:p>
            <a:r>
              <a:rPr lang="sv-SE" b="1" i="0" u="none" strike="noStrike" dirty="0">
                <a:solidFill>
                  <a:srgbClr val="0A0A0A"/>
                </a:solidFill>
                <a:effectLst/>
                <a:latin typeface="Google Sans"/>
              </a:rPr>
              <a:t>Nya Zeeland:</a:t>
            </a:r>
            <a:r>
              <a:rPr lang="sv-SE" b="0" i="0" u="none" strike="noStrike" dirty="0">
                <a:solidFill>
                  <a:srgbClr val="0A0A0A"/>
                </a:solidFill>
                <a:effectLst/>
                <a:latin typeface="Google Sans"/>
              </a:rPr>
              <a:t> Även här finns en växande scen för naturviner, med producenter som </a:t>
            </a:r>
            <a:r>
              <a:rPr lang="sv-SE" b="0" i="0" u="none" strike="noStrike" dirty="0" err="1">
                <a:solidFill>
                  <a:srgbClr val="0A0A0A"/>
                </a:solidFill>
                <a:effectLst/>
                <a:latin typeface="Google Sans"/>
              </a:rPr>
              <a:t>Escarpment</a:t>
            </a:r>
            <a:r>
              <a:rPr lang="sv-SE" b="0" i="0" u="none" strike="noStrike" dirty="0">
                <a:solidFill>
                  <a:srgbClr val="0A0A0A"/>
                </a:solidFill>
                <a:effectLst/>
                <a:latin typeface="Google Sans"/>
              </a:rPr>
              <a:t> </a:t>
            </a:r>
            <a:r>
              <a:rPr lang="sv-SE" b="0" i="0" u="none" strike="noStrike" dirty="0" err="1">
                <a:solidFill>
                  <a:srgbClr val="0A0A0A"/>
                </a:solidFill>
                <a:effectLst/>
                <a:latin typeface="Google Sans"/>
              </a:rPr>
              <a:t>Winery</a:t>
            </a:r>
            <a:r>
              <a:rPr lang="sv-SE" b="0" i="0" u="none" strike="noStrike" dirty="0">
                <a:solidFill>
                  <a:srgbClr val="0A0A0A"/>
                </a:solidFill>
                <a:effectLst/>
                <a:latin typeface="Google Sans"/>
              </a:rPr>
              <a:t>. </a:t>
            </a:r>
          </a:p>
          <a:p>
            <a:r>
              <a:rPr lang="sv-SE" b="1" i="0" u="none" strike="noStrike" dirty="0">
                <a:solidFill>
                  <a:srgbClr val="0A0A0A"/>
                </a:solidFill>
                <a:effectLst/>
                <a:latin typeface="Google Sans"/>
              </a:rPr>
              <a:t>Varför Är Det En Trend?</a:t>
            </a:r>
            <a:endParaRPr lang="sv-SE" b="0" i="0" u="none" strike="noStrike" dirty="0">
              <a:solidFill>
                <a:srgbClr val="0A0A0A"/>
              </a:solidFill>
              <a:effectLst/>
              <a:latin typeface="Google Sans"/>
            </a:endParaRPr>
          </a:p>
          <a:p>
            <a:r>
              <a:rPr lang="sv-SE" b="0" i="0" u="none" strike="noStrike" dirty="0">
                <a:solidFill>
                  <a:srgbClr val="0A0A0A"/>
                </a:solidFill>
                <a:effectLst/>
                <a:latin typeface="Google Sans"/>
              </a:rPr>
              <a:t>Det globala intresset har ökat starkt; naturvin är nu en del av många </a:t>
            </a:r>
            <a:r>
              <a:rPr lang="sv-SE" b="0" i="0" u="none" strike="noStrike" dirty="0" err="1">
                <a:solidFill>
                  <a:srgbClr val="0A0A0A"/>
                </a:solidFill>
                <a:effectLst/>
                <a:latin typeface="Google Sans"/>
              </a:rPr>
              <a:t>sommelierers</a:t>
            </a:r>
            <a:r>
              <a:rPr lang="sv-SE" b="0" i="0" u="none" strike="noStrike" dirty="0">
                <a:solidFill>
                  <a:srgbClr val="0A0A0A"/>
                </a:solidFill>
                <a:effectLst/>
                <a:latin typeface="Google Sans"/>
              </a:rPr>
              <a:t> och </a:t>
            </a:r>
            <a:r>
              <a:rPr lang="sv-SE" b="0" i="0" u="none" strike="noStrike" dirty="0" err="1">
                <a:solidFill>
                  <a:srgbClr val="0A0A0A"/>
                </a:solidFill>
                <a:effectLst/>
                <a:latin typeface="Google Sans"/>
              </a:rPr>
              <a:t>vindrickares</a:t>
            </a:r>
            <a:r>
              <a:rPr lang="sv-SE" b="0" i="0" u="none" strike="noStrike" dirty="0">
                <a:solidFill>
                  <a:srgbClr val="0A0A0A"/>
                </a:solidFill>
                <a:effectLst/>
                <a:latin typeface="Google Sans"/>
              </a:rPr>
              <a:t> "diet".</a:t>
            </a:r>
          </a:p>
          <a:p>
            <a:r>
              <a:rPr lang="sv-SE" b="0" i="0" u="none" strike="noStrike" dirty="0">
                <a:solidFill>
                  <a:srgbClr val="0A0A0A"/>
                </a:solidFill>
                <a:effectLst/>
                <a:latin typeface="Google Sans"/>
              </a:rPr>
              <a:t>Man utmanar fördomar och söker nya smakuttryck, bortom de ”industriviner” som dominerat.</a:t>
            </a:r>
          </a:p>
          <a:p>
            <a:r>
              <a:rPr lang="sv-SE" b="0" i="0" u="none" strike="noStrike" dirty="0">
                <a:solidFill>
                  <a:srgbClr val="0A0A0A"/>
                </a:solidFill>
                <a:effectLst/>
                <a:latin typeface="Google Sans"/>
              </a:rPr>
              <a:t>Det är en återgång till grunderna – hur vin ursprungligen tillverkades, vilket gör det till ett mer jordnära och "äkta" alternativ. </a:t>
            </a:r>
          </a:p>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13</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14</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15</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F66A0-9AF0-E9C4-E2DA-9EF55480A6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68CA27E-5532-C9F8-D06D-FE029FDEA39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5824A0-F538-CF55-C06A-D78595B4921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12EEAA34-53AF-7F6D-0256-4445313941C0}"/>
              </a:ext>
            </a:extLst>
          </p:cNvPr>
          <p:cNvSpPr>
            <a:spLocks noGrp="1"/>
          </p:cNvSpPr>
          <p:nvPr>
            <p:ph type="sldNum" sz="quarter" idx="5"/>
          </p:nvPr>
        </p:nvSpPr>
        <p:spPr/>
        <p:txBody>
          <a:bodyPr/>
          <a:lstStyle/>
          <a:p>
            <a:fld id="{8061A6ED-A341-B742-B2DE-D10BA3770BFD}" type="slidenum">
              <a:rPr lang="sv-SE" smtClean="0"/>
              <a:t>16</a:t>
            </a:fld>
            <a:endParaRPr lang="sv-SE"/>
          </a:p>
        </p:txBody>
      </p:sp>
    </p:spTree>
    <p:extLst>
      <p:ext uri="{BB962C8B-B14F-4D97-AF65-F5344CB8AC3E}">
        <p14:creationId xmlns:p14="http://schemas.microsoft.com/office/powerpoint/2010/main" val="3434867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89CE-8CCD-954D-559E-B333041B1D9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EC1870-C8FE-48B0-9563-66FE7FAA82C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0C642AA-3F05-B86D-6F4B-E652B7BD807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1F49661-4D18-462D-D7C0-511F3EA68C2B}"/>
              </a:ext>
            </a:extLst>
          </p:cNvPr>
          <p:cNvSpPr>
            <a:spLocks noGrp="1"/>
          </p:cNvSpPr>
          <p:nvPr>
            <p:ph type="sldNum" sz="quarter" idx="5"/>
          </p:nvPr>
        </p:nvSpPr>
        <p:spPr/>
        <p:txBody>
          <a:bodyPr/>
          <a:lstStyle/>
          <a:p>
            <a:fld id="{8061A6ED-A341-B742-B2DE-D10BA3770BFD}" type="slidenum">
              <a:rPr lang="sv-SE" smtClean="0"/>
              <a:t>17</a:t>
            </a:fld>
            <a:endParaRPr lang="sv-SE"/>
          </a:p>
        </p:txBody>
      </p:sp>
    </p:spTree>
    <p:extLst>
      <p:ext uri="{BB962C8B-B14F-4D97-AF65-F5344CB8AC3E}">
        <p14:creationId xmlns:p14="http://schemas.microsoft.com/office/powerpoint/2010/main" val="93233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18</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19</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20</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21</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a:t>
            </a:fld>
            <a:endParaRPr lang="sv-SE"/>
          </a:p>
        </p:txBody>
      </p:sp>
    </p:spTree>
    <p:extLst>
      <p:ext uri="{BB962C8B-B14F-4D97-AF65-F5344CB8AC3E}">
        <p14:creationId xmlns:p14="http://schemas.microsoft.com/office/powerpoint/2010/main" val="18189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22</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23</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24</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25</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26</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27</a:t>
            </a:fld>
            <a:endParaRPr lang="sv-SE"/>
          </a:p>
        </p:txBody>
      </p:sp>
    </p:spTree>
    <p:extLst>
      <p:ext uri="{BB962C8B-B14F-4D97-AF65-F5344CB8AC3E}">
        <p14:creationId xmlns:p14="http://schemas.microsoft.com/office/powerpoint/2010/main" val="116485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3</a:t>
            </a:fld>
            <a:endParaRPr lang="sv-SE"/>
          </a:p>
        </p:txBody>
      </p:sp>
    </p:spTree>
    <p:extLst>
      <p:ext uri="{BB962C8B-B14F-4D97-AF65-F5344CB8AC3E}">
        <p14:creationId xmlns:p14="http://schemas.microsoft.com/office/powerpoint/2010/main" val="164588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4</a:t>
            </a:fld>
            <a:endParaRPr lang="sv-SE"/>
          </a:p>
        </p:txBody>
      </p:sp>
    </p:spTree>
    <p:extLst>
      <p:ext uri="{BB962C8B-B14F-4D97-AF65-F5344CB8AC3E}">
        <p14:creationId xmlns:p14="http://schemas.microsoft.com/office/powerpoint/2010/main" val="164588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142875" y="768350"/>
            <a:ext cx="6818313" cy="3836988"/>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r>
              <a:rPr dirty="0"/>
              <a:t>https://www.piqsels.com/en/public-domain-photo-omgme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7</a:t>
            </a:fld>
            <a:endParaRPr lang="sv-SE"/>
          </a:p>
        </p:txBody>
      </p:sp>
    </p:spTree>
    <p:extLst>
      <p:ext uri="{BB962C8B-B14F-4D97-AF65-F5344CB8AC3E}">
        <p14:creationId xmlns:p14="http://schemas.microsoft.com/office/powerpoint/2010/main" val="283490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5B27B-DE2E-E123-81E3-0AAE80A10E3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27CA87-748A-EF4E-2D54-E25EA87E8F5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E767AB-39C9-2B54-C652-9889F1089E1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7640B23-4B5C-7EED-041E-D7B1195599F9}"/>
              </a:ext>
            </a:extLst>
          </p:cNvPr>
          <p:cNvSpPr>
            <a:spLocks noGrp="1"/>
          </p:cNvSpPr>
          <p:nvPr>
            <p:ph type="sldNum" sz="quarter" idx="5"/>
          </p:nvPr>
        </p:nvSpPr>
        <p:spPr/>
        <p:txBody>
          <a:bodyPr/>
          <a:lstStyle/>
          <a:p>
            <a:fld id="{8061A6ED-A341-B742-B2DE-D10BA3770BFD}" type="slidenum">
              <a:rPr lang="sv-SE" smtClean="0"/>
              <a:t>8</a:t>
            </a:fld>
            <a:endParaRPr lang="sv-SE"/>
          </a:p>
        </p:txBody>
      </p:sp>
    </p:spTree>
    <p:extLst>
      <p:ext uri="{BB962C8B-B14F-4D97-AF65-F5344CB8AC3E}">
        <p14:creationId xmlns:p14="http://schemas.microsoft.com/office/powerpoint/2010/main" val="38890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600"/>
              </a:spcBef>
              <a:spcAft>
                <a:spcPts val="600"/>
              </a:spcAft>
            </a:pPr>
            <a:r>
              <a:rPr lang="sv-SE" sz="1200" i="0" dirty="0">
                <a:effectLst/>
                <a:latin typeface="Arial" panose="020B0604020202020204" pitchFamily="34" charset="0"/>
                <a:ea typeface="Calibri" panose="020F0502020204030204" pitchFamily="34" charset="0"/>
              </a:rPr>
              <a:t>Biodynamisk odling är kopplad till antroposofisk lära och filosofen Rudolf Steiners (1861-1925) tankar och idéer, om att hela vingården är en levande organism och det finns en tanke kring vingården som ett självförsörjande kretslopp.</a:t>
            </a:r>
          </a:p>
          <a:p>
            <a:pPr>
              <a:spcBef>
                <a:spcPts val="600"/>
              </a:spcBef>
              <a:spcAft>
                <a:spcPts val="600"/>
              </a:spcAft>
            </a:pPr>
            <a:r>
              <a:rPr lang="sv-SE" sz="1200" i="0" dirty="0">
                <a:effectLst/>
                <a:latin typeface="Arial" panose="020B0604020202020204" pitchFamily="34" charset="0"/>
                <a:ea typeface="Calibri" panose="020F0502020204030204" pitchFamily="34" charset="0"/>
              </a:rPr>
              <a:t>Att vara biodynamisk är inte samma sak som att vara ekologisk även om de har många saker gemensamt. Det är bara en mycket liten del av de ekologiska odlarna som också är biodynamiska. Men de blir fler och fler. Vill man vara biodynamiskt certifierad måste man också vara ekologiskt certifierad. Att använda bekämpningsmedel eller gödning som är syntetiska är i vilket fall som helst helt emot den biodynamiska uppfattningen. Allt som tillsätts jorden måste komma från levande ting, antingen från växtriket eller från djurriket.  </a:t>
            </a:r>
          </a:p>
          <a:p>
            <a:pPr>
              <a:spcBef>
                <a:spcPts val="600"/>
              </a:spcBef>
              <a:spcAft>
                <a:spcPts val="600"/>
              </a:spcAft>
            </a:pPr>
            <a:r>
              <a:rPr lang="sv-SE" sz="1200" i="0" dirty="0">
                <a:effectLst/>
                <a:latin typeface="Arial" panose="020B0604020202020204" pitchFamily="34" charset="0"/>
                <a:ea typeface="Calibri" panose="020F0502020204030204" pitchFamily="34" charset="0"/>
              </a:rPr>
              <a:t>Vinproducenter av den biodynamiska skolan använder sig av homeopatiska preparat i vingården. Två är kisel och humus från kogödsel, som båda prepareras i kohorn, innan det sprayas i vingården. Enligt den biodynamiska läran gör detta jorden mer livskraftig och skyddar vinrankorna från exempelvis svampangrepp.</a:t>
            </a:r>
          </a:p>
          <a:p>
            <a:r>
              <a:rPr lang="sv-SE" sz="1200" i="0" dirty="0">
                <a:effectLst/>
                <a:latin typeface="Arial" panose="020B0604020202020204" pitchFamily="34" charset="0"/>
                <a:ea typeface="Calibri" panose="020F0502020204030204" pitchFamily="34" charset="0"/>
              </a:rPr>
              <a:t>Det ingår även en del moment i vinproduktionen som bygger på astrologi, till exempel att månen ska ha en viss position när man ska bespruta vingården (med sina naturpreparat), för att på så sätt uppnå bästa resultat.</a:t>
            </a:r>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9</a:t>
            </a:fld>
            <a:endParaRPr lang="sv-SE"/>
          </a:p>
        </p:txBody>
      </p:sp>
    </p:spTree>
    <p:extLst>
      <p:ext uri="{BB962C8B-B14F-4D97-AF65-F5344CB8AC3E}">
        <p14:creationId xmlns:p14="http://schemas.microsoft.com/office/powerpoint/2010/main" val="261590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061A6ED-A341-B742-B2DE-D10BA3770BFD}" type="slidenum">
              <a:rPr lang="sv-SE" smtClean="0"/>
              <a:t>10</a:t>
            </a:fld>
            <a:endParaRPr lang="sv-SE"/>
          </a:p>
        </p:txBody>
      </p:sp>
    </p:spTree>
    <p:extLst>
      <p:ext uri="{BB962C8B-B14F-4D97-AF65-F5344CB8AC3E}">
        <p14:creationId xmlns:p14="http://schemas.microsoft.com/office/powerpoint/2010/main" val="116109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55ED8F-EC88-B444-A955-BF26232E82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F763DEB-8438-119D-E9BB-72A57AAC9C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8E0F0B8-8DFE-F8D7-5ABE-174470E5B55F}"/>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5" name="Platshållare för sidfot 4">
            <a:extLst>
              <a:ext uri="{FF2B5EF4-FFF2-40B4-BE49-F238E27FC236}">
                <a16:creationId xmlns:a16="http://schemas.microsoft.com/office/drawing/2014/main" id="{67C969BE-AC4D-14A0-FA39-92EEC04C55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85FBA6-0E04-1601-0C2D-6855F53E476E}"/>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80247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61DEB6-8AA1-A001-4A11-8C3F16D1EB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150D628-A5CD-76C3-EDB5-97FE7E6E32D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BB00A8-D67E-40A1-6035-41A4EE875CF6}"/>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5" name="Platshållare för sidfot 4">
            <a:extLst>
              <a:ext uri="{FF2B5EF4-FFF2-40B4-BE49-F238E27FC236}">
                <a16:creationId xmlns:a16="http://schemas.microsoft.com/office/drawing/2014/main" id="{D8546DF9-48D5-EA80-66AC-62B1984651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3D4F2F-299F-2D3D-B7B0-1D98782BC61B}"/>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134658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BDC72E8-25BA-82EE-DD8F-4CB84B5F88A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1ED6BDF-56AC-85F2-E9AD-51745AE192F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49A344-B804-6159-45F8-A76600A22769}"/>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5" name="Platshållare för sidfot 4">
            <a:extLst>
              <a:ext uri="{FF2B5EF4-FFF2-40B4-BE49-F238E27FC236}">
                <a16:creationId xmlns:a16="http://schemas.microsoft.com/office/drawing/2014/main" id="{B9A0FE2F-BD2E-5F47-776B-E82E655C9A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76D5DC-B3AC-903D-2E25-6F48501DD628}"/>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236726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Startbild 1">
    <p:bg>
      <p:bgPr>
        <a:solidFill>
          <a:schemeClr val="accent6"/>
        </a:solidFill>
        <a:effectLst/>
      </p:bgPr>
    </p:bg>
    <p:spTree>
      <p:nvGrpSpPr>
        <p:cNvPr id="1" name=""/>
        <p:cNvGrpSpPr/>
        <p:nvPr/>
      </p:nvGrpSpPr>
      <p:grpSpPr>
        <a:xfrm>
          <a:off x="0" y="0"/>
          <a:ext cx="0" cy="0"/>
          <a:chOff x="0" y="0"/>
          <a:chExt cx="0" cy="0"/>
        </a:xfrm>
      </p:grpSpPr>
      <p:sp>
        <p:nvSpPr>
          <p:cNvPr id="12" name="Rektangel 8"/>
          <p:cNvSpPr/>
          <p:nvPr/>
        </p:nvSpPr>
        <p:spPr>
          <a:xfrm>
            <a:off x="0" y="3429000"/>
            <a:ext cx="12230100" cy="2146195"/>
          </a:xfrm>
          <a:prstGeom prst="rect">
            <a:avLst/>
          </a:prstGeom>
          <a:solidFill>
            <a:srgbClr val="FFFFFF">
              <a:alpha val="50195"/>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3" name="Brödtext nivå ett…"/>
          <p:cNvSpPr txBox="1">
            <a:spLocks noGrp="1"/>
          </p:cNvSpPr>
          <p:nvPr>
            <p:ph type="body" sz="quarter" idx="1" hasCustomPrompt="1"/>
          </p:nvPr>
        </p:nvSpPr>
        <p:spPr>
          <a:xfrm>
            <a:off x="1543050" y="4932307"/>
            <a:ext cx="9144000" cy="479203"/>
          </a:xfrm>
          <a:prstGeom prst="rect">
            <a:avLst/>
          </a:prstGeom>
        </p:spPr>
        <p:txBody>
          <a:bodyPr/>
          <a:lstStyle>
            <a:lvl1pPr marL="0" indent="0" algn="ctr">
              <a:lnSpc>
                <a:spcPct val="100000"/>
              </a:lnSpc>
              <a:spcBef>
                <a:spcPts val="1000"/>
              </a:spcBef>
              <a:buSzTx/>
              <a:buNone/>
              <a:defRPr sz="4000" cap="all" spc="19"/>
            </a:lvl1pPr>
            <a:lvl2pPr marL="0" indent="0" algn="ctr">
              <a:lnSpc>
                <a:spcPct val="100000"/>
              </a:lnSpc>
              <a:spcBef>
                <a:spcPts val="1000"/>
              </a:spcBef>
              <a:buSzTx/>
              <a:buNone/>
              <a:defRPr sz="4000" cap="all" spc="19"/>
            </a:lvl2pPr>
            <a:lvl3pPr marL="0" indent="0" algn="ctr">
              <a:lnSpc>
                <a:spcPct val="100000"/>
              </a:lnSpc>
              <a:spcBef>
                <a:spcPts val="1000"/>
              </a:spcBef>
              <a:buSzTx/>
              <a:buNone/>
              <a:defRPr sz="4000" cap="all" spc="19"/>
            </a:lvl3pPr>
            <a:lvl4pPr marL="0" indent="0" algn="ctr">
              <a:lnSpc>
                <a:spcPct val="100000"/>
              </a:lnSpc>
              <a:spcBef>
                <a:spcPts val="1000"/>
              </a:spcBef>
              <a:buSzTx/>
              <a:buNone/>
              <a:defRPr sz="4000" cap="all" spc="19"/>
            </a:lvl4pPr>
            <a:lvl5pPr marL="0" indent="0" algn="ctr">
              <a:lnSpc>
                <a:spcPct val="100000"/>
              </a:lnSpc>
              <a:spcBef>
                <a:spcPts val="1000"/>
              </a:spcBef>
              <a:buSzTx/>
              <a:buNone/>
              <a:defRPr sz="4000" cap="all" spc="19"/>
            </a:lvl5pPr>
          </a:lstStyle>
          <a:p>
            <a:r>
              <a:t>Underrubrik</a:t>
            </a:r>
          </a:p>
          <a:p>
            <a:pPr lvl="1"/>
            <a:endParaRPr/>
          </a:p>
          <a:p>
            <a:pPr lvl="2"/>
            <a:endParaRPr/>
          </a:p>
          <a:p>
            <a:pPr lvl="3"/>
            <a:endParaRPr/>
          </a:p>
          <a:p>
            <a:pPr lvl="4"/>
            <a:endParaRPr/>
          </a:p>
        </p:txBody>
      </p:sp>
      <p:sp>
        <p:nvSpPr>
          <p:cNvPr id="14" name="Rubrik"/>
          <p:cNvSpPr txBox="1">
            <a:spLocks noGrp="1"/>
          </p:cNvSpPr>
          <p:nvPr>
            <p:ph type="title" hasCustomPrompt="1"/>
          </p:nvPr>
        </p:nvSpPr>
        <p:spPr>
          <a:xfrm>
            <a:off x="1524000" y="4371264"/>
            <a:ext cx="9144000" cy="479203"/>
          </a:xfrm>
          <a:prstGeom prst="rect">
            <a:avLst/>
          </a:prstGeom>
          <a:noFill/>
        </p:spPr>
        <p:txBody>
          <a:bodyPr anchor="b"/>
          <a:lstStyle>
            <a:lvl1pPr algn="ctr">
              <a:defRPr sz="2800" cap="none" spc="20">
                <a:solidFill>
                  <a:srgbClr val="000033"/>
                </a:solidFill>
              </a:defRPr>
            </a:lvl1pPr>
          </a:lstStyle>
          <a:p>
            <a:r>
              <a:t>Rubrik</a:t>
            </a:r>
          </a:p>
        </p:txBody>
      </p:sp>
      <p:sp>
        <p:nvSpPr>
          <p:cNvPr id="15" name="Rektangel 10"/>
          <p:cNvSpPr txBox="1"/>
          <p:nvPr/>
        </p:nvSpPr>
        <p:spPr>
          <a:xfrm>
            <a:off x="217168" y="-323168"/>
            <a:ext cx="10948036" cy="22698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defRPr sz="1000"/>
            </a:lvl1pPr>
          </a:lstStyle>
          <a:p>
            <a:r>
              <a:t>Gör så här för att byta bild - Högerklicka på bakgrunden och välj Formatera Bakgrund – Välj Bild eller struktur – välj Bildkälla, Infoga – Välj önskad bild</a:t>
            </a:r>
          </a:p>
        </p:txBody>
      </p:sp>
      <p:sp>
        <p:nvSpPr>
          <p:cNvPr id="16" name="Platshållare för text 9"/>
          <p:cNvSpPr>
            <a:spLocks noGrp="1"/>
          </p:cNvSpPr>
          <p:nvPr>
            <p:ph type="body" sz="quarter" idx="21" hasCustomPrompt="1"/>
          </p:nvPr>
        </p:nvSpPr>
        <p:spPr>
          <a:xfrm>
            <a:off x="228600" y="6577014"/>
            <a:ext cx="3060700" cy="280992"/>
          </a:xfrm>
          <a:prstGeom prst="rect">
            <a:avLst/>
          </a:prstGeom>
        </p:spPr>
        <p:txBody>
          <a:bodyPr anchor="ctr"/>
          <a:lstStyle>
            <a:lvl1pPr marL="0" indent="0">
              <a:lnSpc>
                <a:spcPct val="100000"/>
              </a:lnSpc>
              <a:spcBef>
                <a:spcPts val="1000"/>
              </a:spcBef>
              <a:buSzTx/>
              <a:buNone/>
              <a:defRPr sz="1000" i="1">
                <a:latin typeface="+mj-lt"/>
                <a:ea typeface="+mj-ea"/>
                <a:cs typeface="+mj-cs"/>
                <a:sym typeface="Arial"/>
              </a:defRPr>
            </a:lvl1pPr>
          </a:lstStyle>
          <a:p>
            <a:r>
              <a:t>Bildreferens</a:t>
            </a:r>
          </a:p>
        </p:txBody>
      </p:sp>
      <p:pic>
        <p:nvPicPr>
          <p:cNvPr id="17" name="Bildobjekt 12" descr="Bildobjekt 12"/>
          <p:cNvPicPr>
            <a:picLocks noChangeAspect="1"/>
          </p:cNvPicPr>
          <p:nvPr/>
        </p:nvPicPr>
        <p:blipFill>
          <a:blip r:embed="rId2"/>
          <a:stretch>
            <a:fillRect/>
          </a:stretch>
        </p:blipFill>
        <p:spPr>
          <a:xfrm>
            <a:off x="4218771" y="3318757"/>
            <a:ext cx="3969505" cy="1167505"/>
          </a:xfrm>
          <a:prstGeom prst="rect">
            <a:avLst/>
          </a:prstGeom>
          <a:ln w="12700">
            <a:miter lim="400000"/>
          </a:ln>
        </p:spPr>
      </p:pic>
      <p:sp>
        <p:nvSpPr>
          <p:cNvPr id="18" name="Diabildsnummer"/>
          <p:cNvSpPr txBox="1">
            <a:spLocks noGrp="1"/>
          </p:cNvSpPr>
          <p:nvPr>
            <p:ph type="sldNum" sz="quarter" idx="2"/>
          </p:nvPr>
        </p:nvSpPr>
        <p:spPr>
          <a:xfrm>
            <a:off x="11171585" y="7270813"/>
            <a:ext cx="182216" cy="17281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41508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CB9372-353B-1169-31FF-CB324E4EDB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BE0195-6C9E-EAE5-5713-207A081F081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636A21-CAFA-3786-6452-583D6872838B}"/>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5" name="Platshållare för sidfot 4">
            <a:extLst>
              <a:ext uri="{FF2B5EF4-FFF2-40B4-BE49-F238E27FC236}">
                <a16:creationId xmlns:a16="http://schemas.microsoft.com/office/drawing/2014/main" id="{AA838BCB-3F63-C0D5-459D-EB67875CC2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A0C2A6-4156-37EC-3BB8-A66A24C51EEF}"/>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149752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F0CA30-5A69-3B12-EAA7-7D353D59846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55BE4F4-AA8E-D19E-E904-052B1AB19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EDAA8F3-7491-9B22-72D5-70A098B0FC71}"/>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5" name="Platshållare för sidfot 4">
            <a:extLst>
              <a:ext uri="{FF2B5EF4-FFF2-40B4-BE49-F238E27FC236}">
                <a16:creationId xmlns:a16="http://schemas.microsoft.com/office/drawing/2014/main" id="{34FE044E-1410-F58E-81DC-C7B71E17DA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4BF0B4-D564-3AD5-D223-953A6742AFE2}"/>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184204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A1077-6CC4-E885-71EC-E0E4913A8BE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D98CCA6-3493-7381-E6FB-071711F6AC9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DF74ACA-22F3-6AEE-86A3-F02E0B4D52D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3840659-F9F7-6052-C01E-DDB548D14CA5}"/>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6" name="Platshållare för sidfot 5">
            <a:extLst>
              <a:ext uri="{FF2B5EF4-FFF2-40B4-BE49-F238E27FC236}">
                <a16:creationId xmlns:a16="http://schemas.microsoft.com/office/drawing/2014/main" id="{2EDF5787-93FB-BD73-ADA5-388C5C90738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508721B-0D51-A350-4884-6B51FB72793F}"/>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158168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C5AA0F-F0FF-C0D9-8A68-268A3D64B81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E289ABC-C9F5-5925-70DC-2E9FBF0FD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0EF733B-CF7B-5A8B-0B94-4FA148D37F2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B23EFC6-B2E7-EE8A-8C69-9B770EACB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303D9A5-3752-59DB-F628-A9F384870F7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F747A69-B024-49CE-5402-8C3E242E3032}"/>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8" name="Platshållare för sidfot 7">
            <a:extLst>
              <a:ext uri="{FF2B5EF4-FFF2-40B4-BE49-F238E27FC236}">
                <a16:creationId xmlns:a16="http://schemas.microsoft.com/office/drawing/2014/main" id="{BE6C6105-12C5-C9A5-82BD-6C7A851FDE3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199B061-86D4-2EAB-907D-63320E458309}"/>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366291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F1D145-958C-5053-EE43-0A55947606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432C203-0076-C995-4729-9D8D3D7C1FA7}"/>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4" name="Platshållare för sidfot 3">
            <a:extLst>
              <a:ext uri="{FF2B5EF4-FFF2-40B4-BE49-F238E27FC236}">
                <a16:creationId xmlns:a16="http://schemas.microsoft.com/office/drawing/2014/main" id="{62CEDF62-AC65-FF03-FFF3-E93CF39BA77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F0E3AFB-6139-2727-1791-EAC0299A45AA}"/>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25722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E1F44AC-7C16-4583-ED2D-36797E920D20}"/>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3" name="Platshållare för sidfot 2">
            <a:extLst>
              <a:ext uri="{FF2B5EF4-FFF2-40B4-BE49-F238E27FC236}">
                <a16:creationId xmlns:a16="http://schemas.microsoft.com/office/drawing/2014/main" id="{D38B8F81-3235-61B6-AADB-06B3552547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3F351B9-7B87-A4AC-6272-58552AE87C84}"/>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3433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BD5F8F-2A04-3483-6CF4-FF8E6C6A2D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E0FFCF-21ED-9E2D-F8BD-2F0A9E1F4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8F8B93C-54E4-252F-4F2F-06AF4B378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7E3B503-4D82-5B14-BB5E-B6FA197D7214}"/>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6" name="Platshållare för sidfot 5">
            <a:extLst>
              <a:ext uri="{FF2B5EF4-FFF2-40B4-BE49-F238E27FC236}">
                <a16:creationId xmlns:a16="http://schemas.microsoft.com/office/drawing/2014/main" id="{C204DAE2-D35A-25C7-BD44-2E3A92C4549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4120A7D-AAD0-7DE6-5CC5-C9BB69A34C39}"/>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411674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8DEC4-0C29-E656-5C64-5A2A71B325F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FA18666-9CF9-1A89-33AE-B92E7A261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ED1206C-0628-62F0-5890-BE52C1F89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4694C0-EBF0-5A84-3F74-19DFE839682E}"/>
              </a:ext>
            </a:extLst>
          </p:cNvPr>
          <p:cNvSpPr>
            <a:spLocks noGrp="1"/>
          </p:cNvSpPr>
          <p:nvPr>
            <p:ph type="dt" sz="half" idx="10"/>
          </p:nvPr>
        </p:nvSpPr>
        <p:spPr/>
        <p:txBody>
          <a:bodyPr/>
          <a:lstStyle/>
          <a:p>
            <a:fld id="{D26F89A1-DFB1-F746-A63B-7508B7D70D8A}" type="datetimeFigureOut">
              <a:rPr lang="sv-SE" smtClean="0"/>
              <a:t>2026-01-25</a:t>
            </a:fld>
            <a:endParaRPr lang="sv-SE"/>
          </a:p>
        </p:txBody>
      </p:sp>
      <p:sp>
        <p:nvSpPr>
          <p:cNvPr id="6" name="Platshållare för sidfot 5">
            <a:extLst>
              <a:ext uri="{FF2B5EF4-FFF2-40B4-BE49-F238E27FC236}">
                <a16:creationId xmlns:a16="http://schemas.microsoft.com/office/drawing/2014/main" id="{4F023D67-CCA1-0005-E16C-0B73E07E51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42DD7D-CC84-5202-D38C-1F2A0B7E3C65}"/>
              </a:ext>
            </a:extLst>
          </p:cNvPr>
          <p:cNvSpPr>
            <a:spLocks noGrp="1"/>
          </p:cNvSpPr>
          <p:nvPr>
            <p:ph type="sldNum" sz="quarter" idx="12"/>
          </p:nvPr>
        </p:nvSpPr>
        <p:spPr/>
        <p:txBody>
          <a:bodyPr/>
          <a:lstStyle/>
          <a:p>
            <a:fld id="{F3C47340-AF74-2543-99BE-6AFDC57A51E5}" type="slidenum">
              <a:rPr lang="sv-SE" smtClean="0"/>
              <a:t>‹#›</a:t>
            </a:fld>
            <a:endParaRPr lang="sv-SE"/>
          </a:p>
        </p:txBody>
      </p:sp>
    </p:spTree>
    <p:extLst>
      <p:ext uri="{BB962C8B-B14F-4D97-AF65-F5344CB8AC3E}">
        <p14:creationId xmlns:p14="http://schemas.microsoft.com/office/powerpoint/2010/main" val="107583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B8B4F9C-EAF8-FD71-4851-CF36ACE1C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1C51163-ED07-9780-1C6F-CC2C8E117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38BBAA-F508-0194-29F8-018E7C499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F89A1-DFB1-F746-A63B-7508B7D70D8A}" type="datetimeFigureOut">
              <a:rPr lang="sv-SE" smtClean="0"/>
              <a:t>2026-01-25</a:t>
            </a:fld>
            <a:endParaRPr lang="sv-SE"/>
          </a:p>
        </p:txBody>
      </p:sp>
      <p:sp>
        <p:nvSpPr>
          <p:cNvPr id="5" name="Platshållare för sidfot 4">
            <a:extLst>
              <a:ext uri="{FF2B5EF4-FFF2-40B4-BE49-F238E27FC236}">
                <a16:creationId xmlns:a16="http://schemas.microsoft.com/office/drawing/2014/main" id="{814C561F-5A3D-FAD6-30C3-9FB84E97C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CE19A47-9EB2-8019-2790-9A5082C32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47340-AF74-2543-99BE-6AFDC57A51E5}" type="slidenum">
              <a:rPr lang="sv-SE" smtClean="0"/>
              <a:t>‹#›</a:t>
            </a:fld>
            <a:endParaRPr lang="sv-SE"/>
          </a:p>
        </p:txBody>
      </p:sp>
    </p:spTree>
    <p:extLst>
      <p:ext uri="{BB962C8B-B14F-4D97-AF65-F5344CB8AC3E}">
        <p14:creationId xmlns:p14="http://schemas.microsoft.com/office/powerpoint/2010/main" val="293262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13.png"/><Relationship Id="rId3" Type="http://schemas.openxmlformats.org/officeDocument/2006/relationships/customXml" Target="../ink/ink1.xml"/><Relationship Id="rId21" Type="http://schemas.openxmlformats.org/officeDocument/2006/relationships/image" Target="../media/image4.jpeg"/><Relationship Id="rId2" Type="http://schemas.openxmlformats.org/officeDocument/2006/relationships/notesSlide" Target="../notesSlides/notesSlide1.xml"/><Relationship Id="rId20" Type="http://schemas.openxmlformats.org/officeDocument/2006/relationships/image" Target="../media/image3.jpeg"/><Relationship Id="rId1" Type="http://schemas.openxmlformats.org/officeDocument/2006/relationships/slideLayout" Target="../slideLayouts/slideLayout2.xml"/><Relationship Id="rId19" Type="http://schemas.openxmlformats.org/officeDocument/2006/relationships/image" Target="../media/image2.jpeg"/><Relationship Id="rId2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13.xml"/><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80.png"/></Relationships>
</file>

<file path=ppt/slides/_rels/slide1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8" Type="http://schemas.openxmlformats.org/officeDocument/2006/relationships/image" Target="../media/image23.png"/><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b="1" dirty="0">
                <a:solidFill>
                  <a:srgbClr val="FFFFFF"/>
                </a:solidFill>
              </a:rPr>
              <a:t>Vinets Dag</a:t>
            </a:r>
            <a:br>
              <a:rPr lang="sv-SE" sz="4000" b="1" dirty="0">
                <a:solidFill>
                  <a:srgbClr val="FFFFFF"/>
                </a:solidFill>
              </a:rPr>
            </a:br>
            <a:r>
              <a:rPr lang="sv-SE" sz="4000" b="1" dirty="0">
                <a:solidFill>
                  <a:srgbClr val="FFFFFF"/>
                </a:solidFill>
              </a:rPr>
              <a:t>Mat och Naturviner</a:t>
            </a:r>
            <a:br>
              <a:rPr lang="sv-SE" sz="4000" dirty="0">
                <a:solidFill>
                  <a:srgbClr val="FFFFFF"/>
                </a:solidFill>
              </a:rPr>
            </a:b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18"/>
              <a:stretch>
                <a:fillRect/>
              </a:stretch>
            </p:blipFill>
            <p:spPr>
              <a:xfrm>
                <a:off x="9690493" y="2196653"/>
                <a:ext cx="18000" cy="18000"/>
              </a:xfrm>
              <a:prstGeom prst="rect">
                <a:avLst/>
              </a:prstGeom>
            </p:spPr>
          </p:pic>
        </mc:Fallback>
      </mc:AlternateContent>
      <p:pic>
        <p:nvPicPr>
          <p:cNvPr id="4" name="Bildobjekt 3" descr="En bild som visar utomhus, himmel, jordbruk, plantage&#10;&#10;Automatiskt genererad beskrivning">
            <a:extLst>
              <a:ext uri="{FF2B5EF4-FFF2-40B4-BE49-F238E27FC236}">
                <a16:creationId xmlns:a16="http://schemas.microsoft.com/office/drawing/2014/main" id="{A3012CE6-A80D-7424-DDA2-6467FEEDBE0F}"/>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4029056" y="0"/>
            <a:ext cx="8364027" cy="4591656"/>
          </a:xfrm>
          <a:prstGeom prst="rect">
            <a:avLst/>
          </a:prstGeom>
        </p:spPr>
      </p:pic>
      <p:pic>
        <p:nvPicPr>
          <p:cNvPr id="5" name="Bildobjekt 4">
            <a:extLst>
              <a:ext uri="{FF2B5EF4-FFF2-40B4-BE49-F238E27FC236}">
                <a16:creationId xmlns:a16="http://schemas.microsoft.com/office/drawing/2014/main" id="{333CAA20-3FD1-33FA-B23A-A3515F8766E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301848" y="4573256"/>
            <a:ext cx="2278611" cy="2278611"/>
          </a:xfrm>
          <a:prstGeom prst="rect">
            <a:avLst/>
          </a:prstGeom>
        </p:spPr>
      </p:pic>
      <p:pic>
        <p:nvPicPr>
          <p:cNvPr id="6" name="Bildobjekt 5" descr="En bild som visar mejeriprodukt, inomhus, Ostmakeri, Smältost&#10;&#10;Automatiskt genererad beskrivning">
            <a:extLst>
              <a:ext uri="{FF2B5EF4-FFF2-40B4-BE49-F238E27FC236}">
                <a16:creationId xmlns:a16="http://schemas.microsoft.com/office/drawing/2014/main" id="{2A546DB5-4C8B-2957-1088-1FEA3BA9E969}"/>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9582597" y="4591656"/>
            <a:ext cx="2810486" cy="2205293"/>
          </a:xfrm>
          <a:prstGeom prst="rect">
            <a:avLst/>
          </a:prstGeom>
        </p:spPr>
      </p:pic>
      <p:pic>
        <p:nvPicPr>
          <p:cNvPr id="8" name="Bildobjekt 7">
            <a:extLst>
              <a:ext uri="{FF2B5EF4-FFF2-40B4-BE49-F238E27FC236}">
                <a16:creationId xmlns:a16="http://schemas.microsoft.com/office/drawing/2014/main" id="{D2AF7CE0-C0E4-1227-E228-0F735C89A99E}"/>
              </a:ext>
            </a:extLst>
          </p:cNvPr>
          <p:cNvPicPr>
            <a:picLocks noChangeAspect="1"/>
          </p:cNvPicPr>
          <p:nvPr/>
        </p:nvPicPr>
        <p:blipFill>
          <a:blip r:embed="rId22"/>
          <a:stretch>
            <a:fillRect/>
          </a:stretch>
        </p:blipFill>
        <p:spPr>
          <a:xfrm>
            <a:off x="4078872" y="4612150"/>
            <a:ext cx="3261107" cy="2242784"/>
          </a:xfrm>
          <a:prstGeom prst="rect">
            <a:avLst/>
          </a:prstGeom>
        </p:spPr>
      </p:pic>
    </p:spTree>
    <p:extLst>
      <p:ext uri="{BB962C8B-B14F-4D97-AF65-F5344CB8AC3E}">
        <p14:creationId xmlns:p14="http://schemas.microsoft.com/office/powerpoint/2010/main" val="930261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Odling och tillverkning</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5" name="Platshållare för innehåll 4" descr="En bild som visar person, utomhus, klädsel, gräs&#10;&#10;Automatiskt genererad beskrivning">
            <a:extLst>
              <a:ext uri="{FF2B5EF4-FFF2-40B4-BE49-F238E27FC236}">
                <a16:creationId xmlns:a16="http://schemas.microsoft.com/office/drawing/2014/main" id="{89E7B598-23AC-5E34-81E7-2248488624F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038604" y="165449"/>
            <a:ext cx="6040453" cy="2989335"/>
          </a:xfrm>
          <a:prstGeom prst="rect">
            <a:avLst/>
          </a:prstGeom>
        </p:spPr>
      </p:pic>
      <p:pic>
        <p:nvPicPr>
          <p:cNvPr id="8" name="Bildobjekt 7" descr="En bild som visar person, utomhus, gräs, träd&#10;&#10;Automatiskt genererad beskrivning">
            <a:extLst>
              <a:ext uri="{FF2B5EF4-FFF2-40B4-BE49-F238E27FC236}">
                <a16:creationId xmlns:a16="http://schemas.microsoft.com/office/drawing/2014/main" id="{7C8DA9E3-DE5E-9266-FC0D-D34667C9E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2165" y="3163907"/>
            <a:ext cx="2173030" cy="3193977"/>
          </a:xfrm>
          <a:prstGeom prst="rect">
            <a:avLst/>
          </a:prstGeom>
        </p:spPr>
      </p:pic>
      <p:pic>
        <p:nvPicPr>
          <p:cNvPr id="12" name="Bildobjekt 11" descr="En bild som visar utomhus, himmel, jordbruk, plantage&#10;&#10;Automatiskt genererad beskrivning">
            <a:extLst>
              <a:ext uri="{FF2B5EF4-FFF2-40B4-BE49-F238E27FC236}">
                <a16:creationId xmlns:a16="http://schemas.microsoft.com/office/drawing/2014/main" id="{EBB6778D-9FC7-7016-9435-BE2DDE4546E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263057" y="3154784"/>
            <a:ext cx="3867423" cy="3203100"/>
          </a:xfrm>
          <a:prstGeom prst="rect">
            <a:avLst/>
          </a:prstGeom>
        </p:spPr>
      </p:pic>
      <p:sp>
        <p:nvSpPr>
          <p:cNvPr id="13" name="textruta 12">
            <a:extLst>
              <a:ext uri="{FF2B5EF4-FFF2-40B4-BE49-F238E27FC236}">
                <a16:creationId xmlns:a16="http://schemas.microsoft.com/office/drawing/2014/main" id="{5E8AC0DA-D490-1C5D-B751-05229DE4F5F2}"/>
              </a:ext>
            </a:extLst>
          </p:cNvPr>
          <p:cNvSpPr txBox="1"/>
          <p:nvPr/>
        </p:nvSpPr>
        <p:spPr>
          <a:xfrm>
            <a:off x="5180140" y="2523358"/>
            <a:ext cx="1828800" cy="1828800"/>
          </a:xfrm>
          <a:prstGeom prst="rect">
            <a:avLst/>
          </a:prstGeom>
          <a:noFill/>
        </p:spPr>
        <p:txBody>
          <a:bodyPr wrap="square" rtlCol="0">
            <a:spAutoFit/>
          </a:bodyPr>
          <a:lstStyle/>
          <a:p>
            <a:pPr algn="l"/>
            <a:endParaRPr lang="sv-SE" dirty="0"/>
          </a:p>
        </p:txBody>
      </p:sp>
      <p:sp>
        <p:nvSpPr>
          <p:cNvPr id="14" name="textruta 13">
            <a:extLst>
              <a:ext uri="{FF2B5EF4-FFF2-40B4-BE49-F238E27FC236}">
                <a16:creationId xmlns:a16="http://schemas.microsoft.com/office/drawing/2014/main" id="{FD17F36A-4794-FCE1-C3C3-CAE9DDB1FBC2}"/>
              </a:ext>
            </a:extLst>
          </p:cNvPr>
          <p:cNvSpPr txBox="1"/>
          <p:nvPr/>
        </p:nvSpPr>
        <p:spPr>
          <a:xfrm>
            <a:off x="5181600" y="2525183"/>
            <a:ext cx="1828800" cy="1828800"/>
          </a:xfrm>
          <a:prstGeom prst="rect">
            <a:avLst/>
          </a:prstGeom>
          <a:noFill/>
        </p:spPr>
        <p:txBody>
          <a:bodyPr wrap="square" rtlCol="0">
            <a:spAutoFit/>
          </a:bodyPr>
          <a:lstStyle/>
          <a:p>
            <a:pPr algn="l"/>
            <a:endParaRPr lang="sv-SE" dirty="0"/>
          </a:p>
        </p:txBody>
      </p:sp>
      <p:sp>
        <p:nvSpPr>
          <p:cNvPr id="15" name="textruta 14">
            <a:extLst>
              <a:ext uri="{FF2B5EF4-FFF2-40B4-BE49-F238E27FC236}">
                <a16:creationId xmlns:a16="http://schemas.microsoft.com/office/drawing/2014/main" id="{9058A19A-EF4A-B3F4-4DC5-18BBAFEF9D18}"/>
              </a:ext>
            </a:extLst>
          </p:cNvPr>
          <p:cNvSpPr txBox="1"/>
          <p:nvPr/>
        </p:nvSpPr>
        <p:spPr>
          <a:xfrm>
            <a:off x="10130480" y="249766"/>
            <a:ext cx="2061520" cy="4524315"/>
          </a:xfrm>
          <a:prstGeom prst="rect">
            <a:avLst/>
          </a:prstGeom>
          <a:noFill/>
        </p:spPr>
        <p:txBody>
          <a:bodyPr wrap="square" rtlCol="0">
            <a:spAutoFit/>
          </a:bodyPr>
          <a:lstStyle/>
          <a:p>
            <a:pPr algn="l"/>
            <a:r>
              <a:rPr lang="sv-SE" dirty="0"/>
              <a:t>-Odling  och tillverkning utan  syntetiska tillsatser</a:t>
            </a:r>
          </a:p>
          <a:p>
            <a:pPr algn="l"/>
            <a:endParaRPr lang="sv-SE" dirty="0"/>
          </a:p>
          <a:p>
            <a:pPr algn="l"/>
            <a:r>
              <a:rPr lang="sv-SE" dirty="0"/>
              <a:t>-Använder Homeopatiska preparat som kisel och humus som preparerar jorden i kohorn</a:t>
            </a:r>
          </a:p>
          <a:p>
            <a:pPr algn="l"/>
            <a:endParaRPr lang="sv-SE" dirty="0"/>
          </a:p>
          <a:p>
            <a:pPr algn="l"/>
            <a:r>
              <a:rPr lang="sv-SE" dirty="0"/>
              <a:t>- Kalendarium för de olika aktiviteterna vingården baserat på Astrologi</a:t>
            </a:r>
          </a:p>
        </p:txBody>
      </p:sp>
      <p:sp>
        <p:nvSpPr>
          <p:cNvPr id="4" name="textruta 3">
            <a:extLst>
              <a:ext uri="{FF2B5EF4-FFF2-40B4-BE49-F238E27FC236}">
                <a16:creationId xmlns:a16="http://schemas.microsoft.com/office/drawing/2014/main" id="{3D4173CA-8AF0-6EAD-D393-C32EFA390A06}"/>
              </a:ext>
            </a:extLst>
          </p:cNvPr>
          <p:cNvSpPr txBox="1"/>
          <p:nvPr/>
        </p:nvSpPr>
        <p:spPr>
          <a:xfrm>
            <a:off x="10171867" y="4688417"/>
            <a:ext cx="1649715" cy="1754326"/>
          </a:xfrm>
          <a:prstGeom prst="rect">
            <a:avLst/>
          </a:prstGeom>
          <a:noFill/>
        </p:spPr>
        <p:txBody>
          <a:bodyPr wrap="square" rtlCol="0">
            <a:spAutoFit/>
          </a:bodyPr>
          <a:lstStyle/>
          <a:p>
            <a:pPr algn="l"/>
            <a:r>
              <a:rPr lang="sv-SE" dirty="0"/>
              <a:t>- Maria Thun ett exempel på tillämpning i Tyskland</a:t>
            </a:r>
          </a:p>
          <a:p>
            <a:pPr algn="l"/>
            <a:r>
              <a:rPr lang="sv-SE" dirty="0"/>
              <a:t>”</a:t>
            </a:r>
            <a:r>
              <a:rPr lang="sv-SE" dirty="0" err="1"/>
              <a:t>When</a:t>
            </a:r>
            <a:r>
              <a:rPr lang="sv-SE" dirty="0"/>
              <a:t> Drink Wine”</a:t>
            </a:r>
          </a:p>
        </p:txBody>
      </p:sp>
    </p:spTree>
    <p:extLst>
      <p:ext uri="{BB962C8B-B14F-4D97-AF65-F5344CB8AC3E}">
        <p14:creationId xmlns:p14="http://schemas.microsoft.com/office/powerpoint/2010/main" val="76733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449FA8-BBC0-D538-16F2-31F0D97039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E050C1-60FD-3532-C3C0-68C03AEAD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75462248-7A70-15E8-61F2-6F5987FA6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FCBD9D4E-7E98-9343-96F8-2B9E97669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5A911A2D-20F5-A4B3-EC2A-F5A40C1A5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B0AD8E6B-A890-2FE5-6A29-6F420C3AB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451078FA-731C-DC02-EADD-6DFB17BFF234}"/>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Ekologisk och Biodynamiskt vin</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3" name="Pennanteckning 22">
                <a:extLst>
                  <a:ext uri="{FF2B5EF4-FFF2-40B4-BE49-F238E27FC236}">
                    <a16:creationId xmlns:a16="http://schemas.microsoft.com/office/drawing/2014/main" id="{1E36013C-35DF-CDDC-75C8-FE1880B13421}"/>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1E36013C-35DF-CDDC-75C8-FE1880B13421}"/>
                  </a:ext>
                </a:extLst>
              </p:cNvPr>
              <p:cNvPicPr/>
              <p:nvPr/>
            </p:nvPicPr>
            <p:blipFill>
              <a:blip r:embed="rId3"/>
              <a:stretch>
                <a:fillRect/>
              </a:stretch>
            </p:blipFill>
            <p:spPr>
              <a:xfrm>
                <a:off x="9690493" y="2196293"/>
                <a:ext cx="18000" cy="18000"/>
              </a:xfrm>
              <a:prstGeom prst="rect">
                <a:avLst/>
              </a:prstGeom>
            </p:spPr>
          </p:pic>
        </mc:Fallback>
      </mc:AlternateContent>
      <p:pic>
        <p:nvPicPr>
          <p:cNvPr id="3" name="Bildobjekt 2" descr="En bild som visar text, skärmbild, Teckensnitt, nummer&#10;&#10;AI-genererat innehåll kan vara felaktigt.">
            <a:extLst>
              <a:ext uri="{FF2B5EF4-FFF2-40B4-BE49-F238E27FC236}">
                <a16:creationId xmlns:a16="http://schemas.microsoft.com/office/drawing/2014/main" id="{F4B7C792-872C-7AF8-A541-863C470EB9F4}"/>
              </a:ext>
            </a:extLst>
          </p:cNvPr>
          <p:cNvPicPr>
            <a:picLocks noChangeAspect="1"/>
          </p:cNvPicPr>
          <p:nvPr/>
        </p:nvPicPr>
        <p:blipFill>
          <a:blip r:embed="rId4"/>
          <a:stretch>
            <a:fillRect/>
          </a:stretch>
        </p:blipFill>
        <p:spPr>
          <a:xfrm>
            <a:off x="4143840" y="1064147"/>
            <a:ext cx="8048160" cy="4716522"/>
          </a:xfrm>
          <a:prstGeom prst="rect">
            <a:avLst/>
          </a:prstGeom>
        </p:spPr>
      </p:pic>
    </p:spTree>
    <p:extLst>
      <p:ext uri="{BB962C8B-B14F-4D97-AF65-F5344CB8AC3E}">
        <p14:creationId xmlns:p14="http://schemas.microsoft.com/office/powerpoint/2010/main" val="203625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Naturviner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sp>
        <p:nvSpPr>
          <p:cNvPr id="4" name="textruta 3">
            <a:extLst>
              <a:ext uri="{FF2B5EF4-FFF2-40B4-BE49-F238E27FC236}">
                <a16:creationId xmlns:a16="http://schemas.microsoft.com/office/drawing/2014/main" id="{AE16B060-01A0-2E9D-F544-3B83EDDCBD3C}"/>
              </a:ext>
            </a:extLst>
          </p:cNvPr>
          <p:cNvSpPr txBox="1"/>
          <p:nvPr/>
        </p:nvSpPr>
        <p:spPr>
          <a:xfrm>
            <a:off x="4057619" y="2922704"/>
            <a:ext cx="8134381" cy="3754874"/>
          </a:xfrm>
          <a:prstGeom prst="rect">
            <a:avLst/>
          </a:prstGeom>
          <a:noFill/>
          <a:ln>
            <a:solidFill>
              <a:schemeClr val="tx1"/>
            </a:solidFill>
          </a:ln>
        </p:spPr>
        <p:txBody>
          <a:bodyPr wrap="square" rtlCol="0">
            <a:spAutoFit/>
          </a:bodyPr>
          <a:lstStyle/>
          <a:p>
            <a:r>
              <a:rPr lang="sv-SE" sz="2000" dirty="0">
                <a:latin typeface="Lora" panose="020F0502020204030204" pitchFamily="2" charset="0"/>
              </a:rPr>
              <a:t>Regler för Naturviner</a:t>
            </a:r>
          </a:p>
          <a:p>
            <a:endParaRPr lang="sv-SE" sz="2000" dirty="0">
              <a:latin typeface="Lora" panose="020F0502020204030204" pitchFamily="2" charset="0"/>
            </a:endParaRPr>
          </a:p>
          <a:p>
            <a:pPr marL="285750" indent="-285750">
              <a:buFont typeface="Arial" panose="020B0604020202020204" pitchFamily="34" charset="0"/>
              <a:buChar char="•"/>
            </a:pPr>
            <a:r>
              <a:rPr lang="sv-SE" dirty="0">
                <a:latin typeface="Lora" panose="020F0502020204030204" pitchFamily="2" charset="0"/>
              </a:rPr>
              <a:t>Odlingen av druvorna ska vara ekologisk eller biodynamisk. Jäsningen ska ske utan tillsats av industrijäst. </a:t>
            </a:r>
          </a:p>
          <a:p>
            <a:pPr marL="285750" indent="-285750">
              <a:buFont typeface="Arial" panose="020B0604020202020204" pitchFamily="34" charset="0"/>
              <a:buChar char="•"/>
            </a:pPr>
            <a:r>
              <a:rPr lang="sv-SE" dirty="0">
                <a:latin typeface="Lora" panose="020F0502020204030204" pitchFamily="2" charset="0"/>
              </a:rPr>
              <a:t>Ingen manipulation av druvsaften är tillåten </a:t>
            </a:r>
          </a:p>
          <a:p>
            <a:pPr marL="285750" indent="-285750">
              <a:buFont typeface="Arial" panose="020B0604020202020204" pitchFamily="34" charset="0"/>
              <a:buChar char="•"/>
            </a:pPr>
            <a:r>
              <a:rPr lang="sv-SE" dirty="0">
                <a:latin typeface="Lora" panose="020F0502020204030204" pitchFamily="2" charset="0"/>
              </a:rPr>
              <a:t>Inga andra tillsatser än en begränsad mängd sulfit får användas</a:t>
            </a:r>
          </a:p>
          <a:p>
            <a:endParaRPr lang="sv-SE" dirty="0">
              <a:latin typeface="Lora" panose="020F0502020204030204" pitchFamily="2" charset="0"/>
            </a:endParaRPr>
          </a:p>
          <a:p>
            <a:pPr marL="285750" indent="-285750">
              <a:buFont typeface="Arial" panose="020B0604020202020204" pitchFamily="34" charset="0"/>
              <a:buChar char="•"/>
            </a:pPr>
            <a:endParaRPr lang="sv-SE" dirty="0">
              <a:latin typeface="Lora" panose="020F0502020204030204" pitchFamily="2" charset="0"/>
            </a:endParaRPr>
          </a:p>
          <a:p>
            <a:pPr marL="285750" indent="-285750">
              <a:buFont typeface="Arial" panose="020B0604020202020204" pitchFamily="34" charset="0"/>
              <a:buChar char="•"/>
            </a:pPr>
            <a:r>
              <a:rPr lang="sv-SE" dirty="0">
                <a:latin typeface="Lora" panose="020F0502020204030204" pitchFamily="2" charset="0"/>
              </a:rPr>
              <a:t>Ännu ingen officiell Eu standard eller lagstadgad överenskommelse </a:t>
            </a:r>
          </a:p>
          <a:p>
            <a:pPr marL="285750" indent="-285750">
              <a:buFont typeface="Arial" panose="020B0604020202020204" pitchFamily="34" charset="0"/>
              <a:buChar char="•"/>
            </a:pPr>
            <a:r>
              <a:rPr lang="sv-SE" dirty="0">
                <a:latin typeface="Lora" panose="020F0502020204030204" pitchFamily="2" charset="0"/>
              </a:rPr>
              <a:t>Systembolaget i Sverige har ännu ingen märkning för Naturvin</a:t>
            </a:r>
          </a:p>
          <a:p>
            <a:pPr marL="285750" indent="-285750">
              <a:buFont typeface="Arial" panose="020B0604020202020204" pitchFamily="34" charset="0"/>
              <a:buChar char="•"/>
            </a:pPr>
            <a:r>
              <a:rPr lang="sv-SE" dirty="0">
                <a:latin typeface="Lora" panose="020F0502020204030204" pitchFamily="2" charset="0"/>
              </a:rPr>
              <a:t>Ett bra uppslagsverk för att hitta bra Naturviner är </a:t>
            </a:r>
            <a:r>
              <a:rPr lang="sv-SE" dirty="0" err="1">
                <a:latin typeface="Lora" panose="020F0502020204030204" pitchFamily="2" charset="0"/>
              </a:rPr>
              <a:t>Naturvinsguiden</a:t>
            </a:r>
            <a:r>
              <a:rPr lang="sv-SE" dirty="0">
                <a:latin typeface="Lora" panose="020F0502020204030204" pitchFamily="2" charset="0"/>
              </a:rPr>
              <a:t> (https://</a:t>
            </a:r>
            <a:r>
              <a:rPr lang="sv-SE" dirty="0" err="1">
                <a:latin typeface="Lora" panose="020F0502020204030204" pitchFamily="2" charset="0"/>
              </a:rPr>
              <a:t>www.naturvinsguiden.org</a:t>
            </a:r>
            <a:r>
              <a:rPr lang="sv-SE" dirty="0">
                <a:latin typeface="Lora" panose="020F0502020204030204" pitchFamily="2" charset="0"/>
              </a:rPr>
              <a:t>/)</a:t>
            </a:r>
          </a:p>
          <a:p>
            <a:endParaRPr lang="sv-SE" dirty="0"/>
          </a:p>
        </p:txBody>
      </p:sp>
      <p:pic>
        <p:nvPicPr>
          <p:cNvPr id="5" name="Bildobjekt 4" descr="En bild som visar skärmbild&#10;&#10;AI-genererat innehåll kan vara felaktigt.">
            <a:extLst>
              <a:ext uri="{FF2B5EF4-FFF2-40B4-BE49-F238E27FC236}">
                <a16:creationId xmlns:a16="http://schemas.microsoft.com/office/drawing/2014/main" id="{EA0CD937-C98C-2CF9-2D4A-4677E78475B4}"/>
              </a:ext>
            </a:extLst>
          </p:cNvPr>
          <p:cNvPicPr>
            <a:picLocks noChangeAspect="1"/>
          </p:cNvPicPr>
          <p:nvPr/>
        </p:nvPicPr>
        <p:blipFill>
          <a:blip r:embed="rId5"/>
          <a:stretch>
            <a:fillRect/>
          </a:stretch>
        </p:blipFill>
        <p:spPr>
          <a:xfrm>
            <a:off x="4057619" y="0"/>
            <a:ext cx="8134381" cy="2892947"/>
          </a:xfrm>
          <a:prstGeom prst="rect">
            <a:avLst/>
          </a:prstGeom>
        </p:spPr>
      </p:pic>
    </p:spTree>
    <p:extLst>
      <p:ext uri="{BB962C8B-B14F-4D97-AF65-F5344CB8AC3E}">
        <p14:creationId xmlns:p14="http://schemas.microsoft.com/office/powerpoint/2010/main" val="413506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Naturviner i världen</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9F3F4CB5-7543-F48C-33D6-473318C9F453}"/>
              </a:ext>
            </a:extLst>
          </p:cNvPr>
          <p:cNvSpPr txBox="1"/>
          <p:nvPr/>
        </p:nvSpPr>
        <p:spPr>
          <a:xfrm>
            <a:off x="4038604" y="920406"/>
            <a:ext cx="8031712" cy="5016758"/>
          </a:xfrm>
          <a:prstGeom prst="rect">
            <a:avLst/>
          </a:prstGeom>
          <a:noFill/>
        </p:spPr>
        <p:txBody>
          <a:bodyPr wrap="square" rtlCol="0">
            <a:spAutoFit/>
          </a:bodyPr>
          <a:lstStyle/>
          <a:p>
            <a:pPr algn="l"/>
            <a:r>
              <a:rPr lang="sv-SE" sz="2000" b="1" dirty="0"/>
              <a:t>Gamla världen</a:t>
            </a:r>
          </a:p>
          <a:p>
            <a:pPr marL="342900" indent="-342900">
              <a:buFontTx/>
              <a:buChar char="-"/>
            </a:pPr>
            <a:r>
              <a:rPr lang="sv-SE" sz="2000" b="0" i="0" u="none" strike="noStrike" dirty="0">
                <a:solidFill>
                  <a:srgbClr val="0A0A0A"/>
                </a:solidFill>
                <a:effectLst/>
                <a:latin typeface="Google Sans"/>
              </a:rPr>
              <a:t>Frankrike, Italien, Spanien, Portugal, Tyskland.</a:t>
            </a:r>
          </a:p>
          <a:p>
            <a:pPr marL="342900" indent="-342900">
              <a:buFontTx/>
              <a:buChar char="-"/>
            </a:pPr>
            <a:r>
              <a:rPr lang="sv-SE" sz="2000" dirty="0">
                <a:solidFill>
                  <a:srgbClr val="0A0A0A"/>
                </a:solidFill>
                <a:latin typeface="Google Sans"/>
              </a:rPr>
              <a:t>Fokus på Terroire </a:t>
            </a:r>
            <a:r>
              <a:rPr lang="sv-SE" sz="2000" b="0" i="0" u="none" strike="noStrike" dirty="0">
                <a:solidFill>
                  <a:srgbClr val="0A0A0A"/>
                </a:solidFill>
                <a:effectLst/>
                <a:latin typeface="Google Sans"/>
              </a:rPr>
              <a:t>(jordmån), region och tradition. </a:t>
            </a:r>
          </a:p>
          <a:p>
            <a:pPr marL="342900" indent="-342900">
              <a:buFontTx/>
              <a:buChar char="-"/>
            </a:pPr>
            <a:r>
              <a:rPr lang="sv-SE" sz="2000" dirty="0">
                <a:solidFill>
                  <a:srgbClr val="0A0A0A"/>
                </a:solidFill>
                <a:latin typeface="Google Sans"/>
              </a:rPr>
              <a:t>Stilen </a:t>
            </a:r>
            <a:r>
              <a:rPr lang="sv-SE" sz="2000" b="0" i="0" u="none" strike="noStrike" dirty="0">
                <a:solidFill>
                  <a:srgbClr val="0A0A0A"/>
                </a:solidFill>
                <a:effectLst/>
                <a:latin typeface="Google Sans"/>
              </a:rPr>
              <a:t>stram, syrlig, jordig och nyanserad. </a:t>
            </a:r>
          </a:p>
          <a:p>
            <a:pPr marL="342900" indent="-342900">
              <a:buFontTx/>
              <a:buChar char="-"/>
            </a:pPr>
            <a:r>
              <a:rPr lang="sv-SE" sz="2000" b="0" i="0" u="none" strike="noStrike" dirty="0">
                <a:solidFill>
                  <a:srgbClr val="0A0A0A"/>
                </a:solidFill>
                <a:effectLst/>
                <a:latin typeface="Google Sans"/>
              </a:rPr>
              <a:t> Använder vildjäst, få tillsatser (särskilt svavel), kan använda gamla metoder som </a:t>
            </a:r>
            <a:r>
              <a:rPr lang="sv-SE" sz="2000" b="0" i="0" u="none" strike="noStrike" dirty="0" err="1">
                <a:solidFill>
                  <a:srgbClr val="0A0A0A"/>
                </a:solidFill>
                <a:effectLst/>
                <a:latin typeface="Google Sans"/>
              </a:rPr>
              <a:t>qvevri</a:t>
            </a:r>
            <a:r>
              <a:rPr lang="sv-SE" sz="2000" b="0" i="0" u="none" strike="noStrike" dirty="0">
                <a:solidFill>
                  <a:srgbClr val="0A0A0A"/>
                </a:solidFill>
                <a:effectLst/>
                <a:latin typeface="Google Sans"/>
              </a:rPr>
              <a:t> (lerkärl) inspirerat av Georgien</a:t>
            </a:r>
            <a:r>
              <a:rPr lang="sv-SE" sz="2000" dirty="0">
                <a:solidFill>
                  <a:srgbClr val="0A0A0A"/>
                </a:solidFill>
                <a:latin typeface="Google Sans"/>
              </a:rPr>
              <a:t>.</a:t>
            </a:r>
            <a:endParaRPr lang="sv-SE" sz="2000" b="0" i="0" u="none" strike="noStrike" dirty="0">
              <a:solidFill>
                <a:srgbClr val="0A0A0A"/>
              </a:solidFill>
              <a:effectLst/>
              <a:latin typeface="Google Sans"/>
            </a:endParaRPr>
          </a:p>
          <a:p>
            <a:endParaRPr lang="sv-SE" sz="2000" b="0" i="0" u="none" strike="noStrike" dirty="0">
              <a:solidFill>
                <a:srgbClr val="0A0A0A"/>
              </a:solidFill>
              <a:effectLst/>
              <a:latin typeface="Google Sans"/>
            </a:endParaRPr>
          </a:p>
          <a:p>
            <a:endParaRPr lang="sv-SE" sz="2000" b="1" i="0" u="none" strike="noStrike" dirty="0">
              <a:effectLst/>
              <a:latin typeface="Google Sans"/>
            </a:endParaRPr>
          </a:p>
          <a:p>
            <a:r>
              <a:rPr lang="sv-SE" sz="2000" b="1" i="0" u="none" strike="noStrike" dirty="0">
                <a:solidFill>
                  <a:srgbClr val="0A0A0A"/>
                </a:solidFill>
                <a:effectLst/>
                <a:latin typeface="Google Sans"/>
              </a:rPr>
              <a:t>Nya Världen </a:t>
            </a:r>
          </a:p>
          <a:p>
            <a:pPr marL="342900" indent="-342900">
              <a:buFontTx/>
              <a:buChar char="-"/>
            </a:pPr>
            <a:r>
              <a:rPr lang="sv-SE" sz="2000" i="0" u="none" strike="noStrike" dirty="0">
                <a:solidFill>
                  <a:srgbClr val="0A0A0A"/>
                </a:solidFill>
                <a:effectLst/>
                <a:latin typeface="Google Sans"/>
              </a:rPr>
              <a:t>USA, Australien, Sydamerika</a:t>
            </a:r>
          </a:p>
          <a:p>
            <a:pPr marL="342900" indent="-342900">
              <a:buFontTx/>
              <a:buChar char="-"/>
            </a:pPr>
            <a:r>
              <a:rPr lang="sv-SE" sz="2000" b="0" i="0" u="none" strike="noStrike" dirty="0">
                <a:solidFill>
                  <a:srgbClr val="0A0A0A"/>
                </a:solidFill>
                <a:effectLst/>
                <a:latin typeface="Google Sans"/>
              </a:rPr>
              <a:t>Fokuserar på druvsort, frukt, fyllighet, högre alkohol och modern teknik</a:t>
            </a:r>
            <a:endParaRPr lang="sv-SE" sz="2000" dirty="0">
              <a:solidFill>
                <a:srgbClr val="0A0A0A"/>
              </a:solidFill>
              <a:latin typeface="Google Sans"/>
            </a:endParaRPr>
          </a:p>
          <a:p>
            <a:pPr marL="342900" indent="-342900">
              <a:buFontTx/>
              <a:buChar char="-"/>
            </a:pPr>
            <a:r>
              <a:rPr lang="sv-SE" sz="2000" b="0" i="0" u="none" strike="noStrike" dirty="0">
                <a:solidFill>
                  <a:srgbClr val="0A0A0A"/>
                </a:solidFill>
                <a:effectLst/>
                <a:latin typeface="Google Sans"/>
              </a:rPr>
              <a:t>Stilen unika, </a:t>
            </a:r>
            <a:r>
              <a:rPr lang="sv-SE" sz="2000" b="0" i="0" u="none" strike="noStrike" dirty="0" err="1">
                <a:solidFill>
                  <a:srgbClr val="0A0A0A"/>
                </a:solidFill>
                <a:effectLst/>
                <a:latin typeface="Google Sans"/>
              </a:rPr>
              <a:t>terroir-drivna</a:t>
            </a:r>
            <a:r>
              <a:rPr lang="sv-SE" sz="2000" b="0" i="0" u="none" strike="noStrike" dirty="0">
                <a:solidFill>
                  <a:srgbClr val="0A0A0A"/>
                </a:solidFill>
                <a:effectLst/>
                <a:latin typeface="Google Sans"/>
              </a:rPr>
              <a:t> viner.</a:t>
            </a:r>
            <a:endParaRPr lang="sv-SE" sz="2000" dirty="0">
              <a:solidFill>
                <a:srgbClr val="0A0A0A"/>
              </a:solidFill>
              <a:latin typeface="Google Sans"/>
            </a:endParaRPr>
          </a:p>
          <a:p>
            <a:pPr marL="342900" indent="-342900">
              <a:buFontTx/>
              <a:buChar char="-"/>
            </a:pPr>
            <a:r>
              <a:rPr lang="sv-SE" sz="2000" b="0" i="0" u="none" strike="noStrike" dirty="0">
                <a:solidFill>
                  <a:srgbClr val="0A0A0A"/>
                </a:solidFill>
                <a:effectLst/>
                <a:latin typeface="Google Sans"/>
              </a:rPr>
              <a:t>Lågt ingripande i </a:t>
            </a:r>
            <a:r>
              <a:rPr lang="sv-SE" sz="2000" b="0" i="0" u="none" strike="noStrike" dirty="0" err="1">
                <a:solidFill>
                  <a:srgbClr val="0A0A0A"/>
                </a:solidFill>
                <a:effectLst/>
                <a:latin typeface="Google Sans"/>
              </a:rPr>
              <a:t>vineriet</a:t>
            </a:r>
            <a:endParaRPr lang="sv-SE" sz="2000" b="0" i="0" u="none" strike="noStrike" dirty="0">
              <a:solidFill>
                <a:srgbClr val="0A0A0A"/>
              </a:solidFill>
              <a:effectLst/>
              <a:latin typeface="Google Sans"/>
            </a:endParaRPr>
          </a:p>
          <a:p>
            <a:pPr marL="342900" indent="-342900">
              <a:buFontTx/>
              <a:buChar char="-"/>
            </a:pPr>
            <a:r>
              <a:rPr lang="sv-SE" sz="2000" dirty="0">
                <a:solidFill>
                  <a:srgbClr val="0A0A0A"/>
                </a:solidFill>
                <a:latin typeface="Google Sans"/>
              </a:rPr>
              <a:t>Lokala druvor</a:t>
            </a:r>
            <a:endParaRPr lang="sv-SE" sz="2000" b="0" i="0" u="none" strike="noStrike" dirty="0">
              <a:solidFill>
                <a:srgbClr val="0A0A0A"/>
              </a:solidFill>
              <a:effectLst/>
              <a:latin typeface="Google Sans"/>
            </a:endParaRPr>
          </a:p>
          <a:p>
            <a:endParaRPr lang="sv-SE" sz="2000" b="0" i="0" u="none" strike="noStrike" dirty="0">
              <a:solidFill>
                <a:srgbClr val="0A0A0A"/>
              </a:solidFill>
              <a:effectLst/>
              <a:latin typeface="Google Sans"/>
            </a:endParaRPr>
          </a:p>
          <a:p>
            <a:endParaRPr lang="sv-SE" sz="2000" b="0" i="0" u="none" strike="noStrike" dirty="0">
              <a:solidFill>
                <a:srgbClr val="0A0A0A"/>
              </a:solidFill>
              <a:effectLst/>
              <a:latin typeface="Google Sans"/>
            </a:endParaRPr>
          </a:p>
        </p:txBody>
      </p:sp>
    </p:spTree>
    <p:extLst>
      <p:ext uri="{BB962C8B-B14F-4D97-AF65-F5344CB8AC3E}">
        <p14:creationId xmlns:p14="http://schemas.microsoft.com/office/powerpoint/2010/main" val="62114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kern="1200" dirty="0">
                <a:solidFill>
                  <a:srgbClr val="FFFFFF"/>
                </a:solidFill>
                <a:latin typeface="+mj-lt"/>
                <a:ea typeface="+mj-ea"/>
                <a:cs typeface="+mj-cs"/>
              </a:rPr>
              <a:t>Att tänka på vid val av vin till mat</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8706A927-E011-1C5A-6DEB-79F311C4BBAA}"/>
              </a:ext>
            </a:extLst>
          </p:cNvPr>
          <p:cNvSpPr txBox="1"/>
          <p:nvPr/>
        </p:nvSpPr>
        <p:spPr>
          <a:xfrm>
            <a:off x="4451132" y="140038"/>
            <a:ext cx="7430813" cy="1200329"/>
          </a:xfrm>
          <a:prstGeom prst="rect">
            <a:avLst/>
          </a:prstGeom>
          <a:noFill/>
        </p:spPr>
        <p:txBody>
          <a:bodyPr wrap="square" rtlCol="0">
            <a:spAutoFit/>
          </a:bodyPr>
          <a:lstStyle/>
          <a:p>
            <a:endParaRPr lang="sv-SE" sz="3200" b="1" dirty="0"/>
          </a:p>
          <a:p>
            <a:r>
              <a:rPr lang="sv-SE" sz="4000" b="1" dirty="0"/>
              <a:t>          </a:t>
            </a:r>
            <a:endParaRPr lang="sv-SE" sz="2000" dirty="0"/>
          </a:p>
        </p:txBody>
      </p:sp>
      <p:pic>
        <p:nvPicPr>
          <p:cNvPr id="5" name="Bildobjekt 4">
            <a:extLst>
              <a:ext uri="{FF2B5EF4-FFF2-40B4-BE49-F238E27FC236}">
                <a16:creationId xmlns:a16="http://schemas.microsoft.com/office/drawing/2014/main" id="{055523B7-97F8-4870-CDEF-6FF110101F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89066" y="3659377"/>
            <a:ext cx="2278611" cy="2278611"/>
          </a:xfrm>
          <a:prstGeom prst="rect">
            <a:avLst/>
          </a:prstGeom>
        </p:spPr>
      </p:pic>
      <p:pic>
        <p:nvPicPr>
          <p:cNvPr id="7" name="Bildobjekt 6" descr="En bild som visar mejeriprodukt, inomhus, Ostmakeri, Smältost&#10;&#10;Automatiskt genererad beskrivning">
            <a:extLst>
              <a:ext uri="{FF2B5EF4-FFF2-40B4-BE49-F238E27FC236}">
                <a16:creationId xmlns:a16="http://schemas.microsoft.com/office/drawing/2014/main" id="{D3E3AC84-07FD-2A42-09B3-98159E8B429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647565" y="1296695"/>
            <a:ext cx="2810486" cy="2205293"/>
          </a:xfrm>
          <a:prstGeom prst="rect">
            <a:avLst/>
          </a:prstGeom>
        </p:spPr>
      </p:pic>
      <p:pic>
        <p:nvPicPr>
          <p:cNvPr id="10" name="Bildobjekt 9">
            <a:extLst>
              <a:ext uri="{FF2B5EF4-FFF2-40B4-BE49-F238E27FC236}">
                <a16:creationId xmlns:a16="http://schemas.microsoft.com/office/drawing/2014/main" id="{D57D4D8B-9D70-3CBF-0DAA-6E13636533A4}"/>
              </a:ext>
            </a:extLst>
          </p:cNvPr>
          <p:cNvPicPr>
            <a:picLocks noChangeAspect="1"/>
          </p:cNvPicPr>
          <p:nvPr/>
        </p:nvPicPr>
        <p:blipFill>
          <a:blip r:embed="rId7"/>
          <a:stretch>
            <a:fillRect/>
          </a:stretch>
        </p:blipFill>
        <p:spPr>
          <a:xfrm>
            <a:off x="4143840" y="1317189"/>
            <a:ext cx="3261107" cy="2242784"/>
          </a:xfrm>
          <a:prstGeom prst="rect">
            <a:avLst/>
          </a:prstGeom>
        </p:spPr>
      </p:pic>
      <p:pic>
        <p:nvPicPr>
          <p:cNvPr id="12" name="Bildobjekt 11">
            <a:extLst>
              <a:ext uri="{FF2B5EF4-FFF2-40B4-BE49-F238E27FC236}">
                <a16:creationId xmlns:a16="http://schemas.microsoft.com/office/drawing/2014/main" id="{3AE2B609-E987-E4BB-FFD0-818DF751C761}"/>
              </a:ext>
            </a:extLst>
          </p:cNvPr>
          <p:cNvPicPr>
            <a:picLocks noChangeAspect="1"/>
          </p:cNvPicPr>
          <p:nvPr/>
        </p:nvPicPr>
        <p:blipFill>
          <a:blip r:embed="rId8"/>
          <a:stretch>
            <a:fillRect/>
          </a:stretch>
        </p:blipFill>
        <p:spPr>
          <a:xfrm>
            <a:off x="7973713" y="1681133"/>
            <a:ext cx="842204" cy="1820276"/>
          </a:xfrm>
          <a:prstGeom prst="rect">
            <a:avLst/>
          </a:prstGeom>
        </p:spPr>
      </p:pic>
      <p:pic>
        <p:nvPicPr>
          <p:cNvPr id="16" name="Bildobjekt 15">
            <a:extLst>
              <a:ext uri="{FF2B5EF4-FFF2-40B4-BE49-F238E27FC236}">
                <a16:creationId xmlns:a16="http://schemas.microsoft.com/office/drawing/2014/main" id="{3F859912-737C-5141-E63A-B243CA0F61E7}"/>
              </a:ext>
            </a:extLst>
          </p:cNvPr>
          <p:cNvPicPr>
            <a:picLocks noChangeAspect="1"/>
          </p:cNvPicPr>
          <p:nvPr/>
        </p:nvPicPr>
        <p:blipFill>
          <a:blip r:embed="rId9"/>
          <a:stretch>
            <a:fillRect/>
          </a:stretch>
        </p:blipFill>
        <p:spPr>
          <a:xfrm>
            <a:off x="10201117" y="4200791"/>
            <a:ext cx="837299" cy="1638667"/>
          </a:xfrm>
          <a:prstGeom prst="rect">
            <a:avLst/>
          </a:prstGeom>
        </p:spPr>
      </p:pic>
      <p:pic>
        <p:nvPicPr>
          <p:cNvPr id="22" name="Bildobjekt 21">
            <a:extLst>
              <a:ext uri="{FF2B5EF4-FFF2-40B4-BE49-F238E27FC236}">
                <a16:creationId xmlns:a16="http://schemas.microsoft.com/office/drawing/2014/main" id="{DED0EC19-10C9-DC39-4097-6C4D7334EBB1}"/>
              </a:ext>
            </a:extLst>
          </p:cNvPr>
          <p:cNvPicPr>
            <a:picLocks noChangeAspect="1"/>
          </p:cNvPicPr>
          <p:nvPr/>
        </p:nvPicPr>
        <p:blipFill>
          <a:blip r:embed="rId10"/>
          <a:stretch>
            <a:fillRect/>
          </a:stretch>
        </p:blipFill>
        <p:spPr>
          <a:xfrm>
            <a:off x="6167227" y="4247931"/>
            <a:ext cx="790575" cy="1637641"/>
          </a:xfrm>
          <a:prstGeom prst="rect">
            <a:avLst/>
          </a:prstGeom>
        </p:spPr>
      </p:pic>
    </p:spTree>
    <p:extLst>
      <p:ext uri="{BB962C8B-B14F-4D97-AF65-F5344CB8AC3E}">
        <p14:creationId xmlns:p14="http://schemas.microsoft.com/office/powerpoint/2010/main" val="288531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kern="1200" dirty="0">
                <a:solidFill>
                  <a:srgbClr val="FFFFFF"/>
                </a:solidFill>
                <a:latin typeface="+mj-lt"/>
                <a:ea typeface="+mj-ea"/>
                <a:cs typeface="+mj-cs"/>
              </a:rPr>
              <a:t>Att tänka på vid val av vin till mat</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8706A927-E011-1C5A-6DEB-79F311C4BBAA}"/>
              </a:ext>
            </a:extLst>
          </p:cNvPr>
          <p:cNvSpPr txBox="1"/>
          <p:nvPr/>
        </p:nvSpPr>
        <p:spPr>
          <a:xfrm>
            <a:off x="4451132" y="140038"/>
            <a:ext cx="7430813" cy="5201424"/>
          </a:xfrm>
          <a:prstGeom prst="rect">
            <a:avLst/>
          </a:prstGeom>
          <a:noFill/>
        </p:spPr>
        <p:txBody>
          <a:bodyPr wrap="square" rtlCol="0">
            <a:spAutoFit/>
          </a:bodyPr>
          <a:lstStyle/>
          <a:p>
            <a:endParaRPr lang="sv-SE" sz="3200" b="1" dirty="0"/>
          </a:p>
          <a:p>
            <a:r>
              <a:rPr lang="sv-SE" sz="4000" b="1" dirty="0"/>
              <a:t>          Balansera</a:t>
            </a:r>
          </a:p>
          <a:p>
            <a:endParaRPr lang="sv-SE" sz="2000" dirty="0"/>
          </a:p>
          <a:p>
            <a:r>
              <a:rPr lang="sv-SE" sz="2000" dirty="0"/>
              <a:t>Ett lätt vin till </a:t>
            </a:r>
            <a:r>
              <a:rPr lang="sv-SE" sz="2000" b="1" dirty="0"/>
              <a:t>lätt</a:t>
            </a:r>
            <a:r>
              <a:rPr lang="sv-SE" sz="2000" dirty="0"/>
              <a:t> mat tex ett </a:t>
            </a:r>
            <a:r>
              <a:rPr lang="sv-SE" sz="2000" b="1" dirty="0"/>
              <a:t>lätt</a:t>
            </a:r>
            <a:r>
              <a:rPr lang="sv-SE" sz="2000" dirty="0"/>
              <a:t> vitt vin till skaldjur eller en lätt fiskrätt</a:t>
            </a:r>
          </a:p>
          <a:p>
            <a:endParaRPr lang="sv-SE" sz="2000" dirty="0"/>
          </a:p>
          <a:p>
            <a:r>
              <a:rPr lang="sv-SE" sz="2000" dirty="0"/>
              <a:t>Ett </a:t>
            </a:r>
            <a:r>
              <a:rPr lang="sv-SE" sz="2000" b="1" dirty="0"/>
              <a:t>fylligt</a:t>
            </a:r>
            <a:r>
              <a:rPr lang="sv-SE" sz="2000" dirty="0"/>
              <a:t> vin till </a:t>
            </a:r>
            <a:r>
              <a:rPr lang="sv-SE" sz="2000" b="1" dirty="0"/>
              <a:t>fyllig</a:t>
            </a:r>
            <a:r>
              <a:rPr lang="sv-SE" sz="2000" dirty="0"/>
              <a:t> mat tex ett fylligt rött vin till en fyllig kötträtt som </a:t>
            </a:r>
            <a:r>
              <a:rPr lang="sv-SE" sz="2000" dirty="0" err="1"/>
              <a:t>beuf</a:t>
            </a:r>
            <a:r>
              <a:rPr lang="sv-SE" sz="2000" dirty="0"/>
              <a:t> </a:t>
            </a:r>
            <a:r>
              <a:rPr lang="sv-SE" sz="2000" dirty="0" err="1"/>
              <a:t>Bourgingon</a:t>
            </a:r>
            <a:endParaRPr lang="sv-SE" sz="2000" dirty="0"/>
          </a:p>
          <a:p>
            <a:endParaRPr lang="sv-SE" sz="2000" dirty="0"/>
          </a:p>
          <a:p>
            <a:r>
              <a:rPr lang="sv-SE" sz="2000" b="1" dirty="0"/>
              <a:t>Syra</a:t>
            </a:r>
            <a:r>
              <a:rPr lang="sv-SE" sz="2000" dirty="0"/>
              <a:t> i vinet balanserar syra i maten</a:t>
            </a:r>
          </a:p>
          <a:p>
            <a:endParaRPr lang="sv-SE" sz="2000" dirty="0"/>
          </a:p>
          <a:p>
            <a:r>
              <a:rPr lang="sv-SE" sz="2000" dirty="0"/>
              <a:t>Mat med </a:t>
            </a:r>
            <a:r>
              <a:rPr lang="sv-SE" sz="2000" b="1" dirty="0"/>
              <a:t>sötma</a:t>
            </a:r>
            <a:r>
              <a:rPr lang="sv-SE" sz="2000" dirty="0"/>
              <a:t> behöver ett vin som är sötare än maten</a:t>
            </a:r>
          </a:p>
          <a:p>
            <a:endParaRPr lang="sv-SE" sz="2000" dirty="0"/>
          </a:p>
          <a:p>
            <a:r>
              <a:rPr lang="sv-SE" sz="2000" b="1" dirty="0"/>
              <a:t>Salt, syra och fett </a:t>
            </a:r>
            <a:r>
              <a:rPr lang="sv-SE" sz="2000" dirty="0"/>
              <a:t>balanserar och fungerar som mjukgörare. </a:t>
            </a:r>
          </a:p>
          <a:p>
            <a:endParaRPr lang="sv-SE" sz="2000" dirty="0"/>
          </a:p>
        </p:txBody>
      </p:sp>
      <p:pic>
        <p:nvPicPr>
          <p:cNvPr id="1026" name="Picture 2" descr="94 700+ bildbanksfoton, bilder och royaltyfria bilder med Balansvåg ...">
            <a:extLst>
              <a:ext uri="{FF2B5EF4-FFF2-40B4-BE49-F238E27FC236}">
                <a16:creationId xmlns:a16="http://schemas.microsoft.com/office/drawing/2014/main" id="{F40574F0-3146-FDB3-9766-F41F2F5C4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8095" y="24474"/>
            <a:ext cx="1701115" cy="141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2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A83963-64C8-8D0C-7573-B2AEC1D697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771F5-6D4D-B9D7-2731-CE225859D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4547AF63-4B62-24EA-5C50-3BD381A5D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C1779E25-A28B-ECB3-1574-E777CF948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7E1AE31E-7E3F-9E97-9DF3-C587C03E8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DDC2A4A-9A43-1CA6-7FF2-E1A94B92F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47B524E3-0275-F521-857A-5FC8BEB4167D}"/>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kern="1200" dirty="0">
                <a:solidFill>
                  <a:srgbClr val="FFFFFF"/>
                </a:solidFill>
                <a:latin typeface="+mj-lt"/>
                <a:ea typeface="+mj-ea"/>
                <a:cs typeface="+mj-cs"/>
              </a:rPr>
              <a:t>Att tänka på vid val av vin till mat</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71AAFBA0-3907-BFD4-7EEB-F8001F62F58B}"/>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71AAFBA0-3907-BFD4-7EEB-F8001F62F58B}"/>
                  </a:ext>
                </a:extLst>
              </p:cNvPr>
              <p:cNvPicPr/>
              <p:nvPr/>
            </p:nvPicPr>
            <p:blipFill>
              <a:blip r:embed="rId4"/>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3F08F76E-4B7A-195D-2400-7F9045CCC102}"/>
              </a:ext>
            </a:extLst>
          </p:cNvPr>
          <p:cNvSpPr txBox="1"/>
          <p:nvPr/>
        </p:nvSpPr>
        <p:spPr>
          <a:xfrm>
            <a:off x="4414204" y="1595720"/>
            <a:ext cx="7507432" cy="5940088"/>
          </a:xfrm>
          <a:prstGeom prst="rect">
            <a:avLst/>
          </a:prstGeom>
          <a:noFill/>
        </p:spPr>
        <p:txBody>
          <a:bodyPr wrap="square" rtlCol="0">
            <a:spAutoFit/>
          </a:bodyPr>
          <a:lstStyle/>
          <a:p>
            <a:endParaRPr lang="sv-SE" sz="2000" b="1" dirty="0"/>
          </a:p>
          <a:p>
            <a:endParaRPr lang="sv-SE" sz="2000" b="1" dirty="0"/>
          </a:p>
          <a:p>
            <a:endParaRPr lang="sv-SE" sz="2000" b="1" dirty="0"/>
          </a:p>
          <a:p>
            <a:r>
              <a:rPr lang="sv-SE" sz="2000" b="1" dirty="0"/>
              <a:t>Sötma</a:t>
            </a:r>
            <a:r>
              <a:rPr lang="sv-SE" sz="2000" dirty="0"/>
              <a:t> i maten gör att vinet upplevs friskare, surare, beskare, strävare och mindre sött – välj ett vin med viss sötma, tex </a:t>
            </a:r>
            <a:r>
              <a:rPr lang="sv-SE" sz="2000" dirty="0" err="1"/>
              <a:t>Gewurtztraminer</a:t>
            </a:r>
            <a:r>
              <a:rPr lang="sv-SE" sz="2000" dirty="0"/>
              <a:t> eller </a:t>
            </a:r>
            <a:r>
              <a:rPr lang="sv-SE" sz="2000" dirty="0" err="1"/>
              <a:t>Pinot</a:t>
            </a:r>
            <a:r>
              <a:rPr lang="sv-SE" sz="2000" dirty="0"/>
              <a:t> Gris eller Riesling med viss sötma till rätter som jordärtskockssoppa, ugnsbakade rödbetor, eller asiatisk mat.</a:t>
            </a:r>
          </a:p>
          <a:p>
            <a:endParaRPr lang="sv-SE" sz="2000" dirty="0"/>
          </a:p>
          <a:p>
            <a:r>
              <a:rPr lang="sv-SE" sz="2000" b="1" dirty="0"/>
              <a:t>Syra</a:t>
            </a:r>
            <a:r>
              <a:rPr lang="sv-SE" sz="2000" dirty="0"/>
              <a:t> i maten gör att vinet känns mindre syrligt och mindre beskt – välj ett vin som matchar syran i maten. Om vinet känns surt – pressa lite citron över maten så upplevs vinet mindre surt.</a:t>
            </a:r>
          </a:p>
          <a:p>
            <a:endParaRPr lang="sv-SE" sz="2000" dirty="0"/>
          </a:p>
          <a:p>
            <a:r>
              <a:rPr lang="sv-SE" sz="2000" b="1" dirty="0"/>
              <a:t>Sälta</a:t>
            </a:r>
            <a:r>
              <a:rPr lang="sv-SE" sz="2000" dirty="0"/>
              <a:t> i maten gör att vinet känns mindre friskt, mindre sött, mindre strävt och mindre beskt – välj ett vin med hög syra och fruktighet.</a:t>
            </a:r>
          </a:p>
          <a:p>
            <a:endParaRPr lang="sv-SE" sz="2000" dirty="0"/>
          </a:p>
          <a:p>
            <a:endParaRPr lang="sv-SE" sz="2000" dirty="0"/>
          </a:p>
          <a:p>
            <a:endParaRPr lang="sv-SE" sz="2000" dirty="0"/>
          </a:p>
          <a:p>
            <a:endParaRPr lang="sv-SE" sz="2000" dirty="0"/>
          </a:p>
          <a:p>
            <a:endParaRPr lang="sv-SE" sz="2000" dirty="0"/>
          </a:p>
        </p:txBody>
      </p:sp>
      <p:pic>
        <p:nvPicPr>
          <p:cNvPr id="1026" name="Picture 2" descr="Mat &amp; vin i kombination - Restaurangakademien">
            <a:extLst>
              <a:ext uri="{FF2B5EF4-FFF2-40B4-BE49-F238E27FC236}">
                <a16:creationId xmlns:a16="http://schemas.microsoft.com/office/drawing/2014/main" id="{DA5403AA-26DA-67A0-B9A6-8988E4892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209" y="127168"/>
            <a:ext cx="3296102" cy="219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2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2034CC-F05E-26CA-5273-11B8EE89884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546DBE-D2D4-AE3A-0DB8-07A6FF5D9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700479D3-E222-F786-0322-A4C1B8EA1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E4B26607-0922-58B3-90F2-0331280A0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F8E7BF23-6B30-6748-CE23-8BC94BB55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62CC75C-DFD8-3AD8-738B-6379DFDE3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443753F-E127-512C-31AD-D74FEA1833D2}"/>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kern="1200" dirty="0">
                <a:solidFill>
                  <a:srgbClr val="FFFFFF"/>
                </a:solidFill>
                <a:latin typeface="+mj-lt"/>
                <a:ea typeface="+mj-ea"/>
                <a:cs typeface="+mj-cs"/>
              </a:rPr>
              <a:t>Att tänka på vid val av vin till mat</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B48DFB06-08A7-F0AA-2A3D-EC95B7178994}"/>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B48DFB06-08A7-F0AA-2A3D-EC95B7178994}"/>
                  </a:ext>
                </a:extLst>
              </p:cNvPr>
              <p:cNvPicPr/>
              <p:nvPr/>
            </p:nvPicPr>
            <p:blipFill>
              <a:blip r:embed="rId4"/>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7F57AAEB-6560-D356-68C5-BA5D1D544727}"/>
              </a:ext>
            </a:extLst>
          </p:cNvPr>
          <p:cNvSpPr txBox="1"/>
          <p:nvPr/>
        </p:nvSpPr>
        <p:spPr>
          <a:xfrm>
            <a:off x="4343400" y="1198931"/>
            <a:ext cx="7507432" cy="5324535"/>
          </a:xfrm>
          <a:prstGeom prst="rect">
            <a:avLst/>
          </a:prstGeom>
          <a:noFill/>
        </p:spPr>
        <p:txBody>
          <a:bodyPr wrap="square" rtlCol="0">
            <a:spAutoFit/>
          </a:bodyPr>
          <a:lstStyle/>
          <a:p>
            <a:endParaRPr lang="sv-SE" sz="2000" b="1" dirty="0"/>
          </a:p>
          <a:p>
            <a:endParaRPr lang="sv-SE" sz="2000" b="1" dirty="0"/>
          </a:p>
          <a:p>
            <a:endParaRPr lang="sv-SE" sz="2000" b="1" dirty="0"/>
          </a:p>
          <a:p>
            <a:endParaRPr lang="sv-SE" sz="2000" b="1" dirty="0"/>
          </a:p>
          <a:p>
            <a:r>
              <a:rPr lang="sv-SE" sz="2000" b="1" dirty="0"/>
              <a:t>Beska</a:t>
            </a:r>
            <a:r>
              <a:rPr lang="sv-SE" sz="2000" dirty="0"/>
              <a:t> i maten kommer från bl.a. </a:t>
            </a:r>
            <a:r>
              <a:rPr lang="sv-SE" sz="2000" dirty="0" err="1"/>
              <a:t>grösaker</a:t>
            </a:r>
            <a:r>
              <a:rPr lang="sv-SE" sz="2000" dirty="0"/>
              <a:t> som </a:t>
            </a:r>
            <a:r>
              <a:rPr lang="sv-SE" sz="2000" dirty="0" err="1"/>
              <a:t>ruccola</a:t>
            </a:r>
            <a:r>
              <a:rPr lang="sv-SE" sz="2000" dirty="0"/>
              <a:t>, sallad eller grön paprika. Beskan gör att vinet känns strävare och mindre friskt. Beskan från salladen kan mildras med olja eller dressing. Välj ett vin med hög fruktighet och syra.</a:t>
            </a:r>
          </a:p>
          <a:p>
            <a:endParaRPr lang="sv-SE" sz="2000" dirty="0"/>
          </a:p>
          <a:p>
            <a:r>
              <a:rPr lang="sv-SE" sz="2000" b="1" dirty="0"/>
              <a:t>Fet</a:t>
            </a:r>
            <a:r>
              <a:rPr lang="sv-SE" sz="2000" dirty="0"/>
              <a:t> mat, som en fet sås eller gräddig potatisgratäng – matcha med ett fylligt vin med mycket tanniner.</a:t>
            </a:r>
          </a:p>
          <a:p>
            <a:endParaRPr lang="sv-SE" sz="2000" dirty="0"/>
          </a:p>
          <a:p>
            <a:r>
              <a:rPr lang="sv-SE" sz="2000" b="1" dirty="0"/>
              <a:t>Krydda/hetta </a:t>
            </a:r>
            <a:r>
              <a:rPr lang="sv-SE" sz="2000" dirty="0"/>
              <a:t>i maten gör att vinet känns mindre friskt, strävare, mindre sött och beskare. Sälta, fett och syra mildrar hetan i maten. – Välj ett smakrikt vitt vin.</a:t>
            </a:r>
          </a:p>
          <a:p>
            <a:endParaRPr lang="sv-SE" sz="2000" dirty="0"/>
          </a:p>
          <a:p>
            <a:r>
              <a:rPr lang="sv-SE" sz="2000" b="1" dirty="0" err="1"/>
              <a:t>Umami</a:t>
            </a:r>
            <a:r>
              <a:rPr lang="sv-SE" sz="2000" dirty="0"/>
              <a:t> i maten förstärker beska och strävhet i vinet – välj ett mjukt vin</a:t>
            </a:r>
          </a:p>
        </p:txBody>
      </p:sp>
      <p:pic>
        <p:nvPicPr>
          <p:cNvPr id="2050" name="Picture 2" descr="Mat och vin - hitta de bästa kombinationerna | folk o folk">
            <a:extLst>
              <a:ext uri="{FF2B5EF4-FFF2-40B4-BE49-F238E27FC236}">
                <a16:creationId xmlns:a16="http://schemas.microsoft.com/office/drawing/2014/main" id="{5145AB2F-B8E0-453E-7090-B3FC2FBAE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854" y="191074"/>
            <a:ext cx="2966664" cy="198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9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1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98263ECA-0016-5DFF-9E6D-0B04823ADBFC}"/>
              </a:ext>
            </a:extLst>
          </p:cNvPr>
          <p:cNvPicPr>
            <a:picLocks noChangeAspect="1"/>
          </p:cNvPicPr>
          <p:nvPr/>
        </p:nvPicPr>
        <p:blipFill>
          <a:blip r:embed="rId5"/>
          <a:stretch>
            <a:fillRect/>
          </a:stretch>
        </p:blipFill>
        <p:spPr>
          <a:xfrm>
            <a:off x="5142295" y="830014"/>
            <a:ext cx="1907409" cy="5197970"/>
          </a:xfrm>
          <a:prstGeom prst="rect">
            <a:avLst/>
          </a:prstGeom>
        </p:spPr>
      </p:pic>
      <p:sp>
        <p:nvSpPr>
          <p:cNvPr id="4" name="textruta 3">
            <a:extLst>
              <a:ext uri="{FF2B5EF4-FFF2-40B4-BE49-F238E27FC236}">
                <a16:creationId xmlns:a16="http://schemas.microsoft.com/office/drawing/2014/main" id="{13BDC199-2A09-D96E-A778-BED08703158A}"/>
              </a:ext>
            </a:extLst>
          </p:cNvPr>
          <p:cNvSpPr txBox="1"/>
          <p:nvPr/>
        </p:nvSpPr>
        <p:spPr>
          <a:xfrm>
            <a:off x="5180140" y="2523358"/>
            <a:ext cx="1828800" cy="1828800"/>
          </a:xfrm>
          <a:prstGeom prst="rect">
            <a:avLst/>
          </a:prstGeom>
          <a:noFill/>
        </p:spPr>
        <p:txBody>
          <a:bodyPr wrap="square" rtlCol="0">
            <a:spAutoFit/>
          </a:bodyPr>
          <a:lstStyle/>
          <a:p>
            <a:pPr algn="l"/>
            <a:endParaRPr lang="sv-SE" dirty="0"/>
          </a:p>
        </p:txBody>
      </p:sp>
    </p:spTree>
    <p:extLst>
      <p:ext uri="{BB962C8B-B14F-4D97-AF65-F5344CB8AC3E}">
        <p14:creationId xmlns:p14="http://schemas.microsoft.com/office/powerpoint/2010/main" val="99396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1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98263ECA-0016-5DFF-9E6D-0B04823ADBFC}"/>
              </a:ext>
            </a:extLst>
          </p:cNvPr>
          <p:cNvPicPr>
            <a:picLocks noChangeAspect="1"/>
          </p:cNvPicPr>
          <p:nvPr/>
        </p:nvPicPr>
        <p:blipFill>
          <a:blip r:embed="rId5"/>
          <a:stretch>
            <a:fillRect/>
          </a:stretch>
        </p:blipFill>
        <p:spPr>
          <a:xfrm>
            <a:off x="5142295" y="830014"/>
            <a:ext cx="1907409" cy="5197970"/>
          </a:xfrm>
          <a:prstGeom prst="rect">
            <a:avLst/>
          </a:prstGeom>
        </p:spPr>
      </p:pic>
      <p:sp>
        <p:nvSpPr>
          <p:cNvPr id="4" name="textruta 3">
            <a:extLst>
              <a:ext uri="{FF2B5EF4-FFF2-40B4-BE49-F238E27FC236}">
                <a16:creationId xmlns:a16="http://schemas.microsoft.com/office/drawing/2014/main" id="{13BDC199-2A09-D96E-A778-BED08703158A}"/>
              </a:ext>
            </a:extLst>
          </p:cNvPr>
          <p:cNvSpPr txBox="1"/>
          <p:nvPr/>
        </p:nvSpPr>
        <p:spPr>
          <a:xfrm>
            <a:off x="5180140" y="2523358"/>
            <a:ext cx="1828800" cy="1828800"/>
          </a:xfrm>
          <a:prstGeom prst="rect">
            <a:avLst/>
          </a:prstGeom>
          <a:noFill/>
        </p:spPr>
        <p:txBody>
          <a:bodyPr wrap="square" rtlCol="0">
            <a:spAutoFit/>
          </a:bodyPr>
          <a:lstStyle/>
          <a:p>
            <a:pPr algn="l"/>
            <a:endParaRPr lang="sv-SE" dirty="0"/>
          </a:p>
        </p:txBody>
      </p:sp>
      <p:sp>
        <p:nvSpPr>
          <p:cNvPr id="5" name="textruta 4">
            <a:extLst>
              <a:ext uri="{FF2B5EF4-FFF2-40B4-BE49-F238E27FC236}">
                <a16:creationId xmlns:a16="http://schemas.microsoft.com/office/drawing/2014/main" id="{FA4E06D9-4F05-5DEC-6EC7-82987DB885C9}"/>
              </a:ext>
            </a:extLst>
          </p:cNvPr>
          <p:cNvSpPr txBox="1"/>
          <p:nvPr/>
        </p:nvSpPr>
        <p:spPr>
          <a:xfrm>
            <a:off x="8048159" y="797401"/>
            <a:ext cx="1828800" cy="3970318"/>
          </a:xfrm>
          <a:prstGeom prst="rect">
            <a:avLst/>
          </a:prstGeom>
          <a:noFill/>
        </p:spPr>
        <p:txBody>
          <a:bodyPr wrap="square" rtlCol="0">
            <a:spAutoFit/>
          </a:bodyPr>
          <a:lstStyle/>
          <a:p>
            <a:pPr algn="l"/>
            <a:r>
              <a:rPr lang="sv-SE" dirty="0"/>
              <a:t>Amber One </a:t>
            </a:r>
            <a:r>
              <a:rPr lang="sv-SE" sz="1800" dirty="0"/>
              <a:t> från Sicilien med </a:t>
            </a:r>
            <a:r>
              <a:rPr lang="sv-SE" sz="1800" b="1" dirty="0"/>
              <a:t>”Heta räkor på en bädd av </a:t>
            </a:r>
            <a:r>
              <a:rPr lang="sv-SE" sz="1800" b="1" dirty="0" err="1"/>
              <a:t>Avacado,sallad</a:t>
            </a:r>
            <a:r>
              <a:rPr lang="sv-SE" sz="1800" b="1" dirty="0"/>
              <a:t> och tomater med Vitlöksbröd”</a:t>
            </a:r>
          </a:p>
          <a:p>
            <a:pPr algn="l"/>
            <a:r>
              <a:rPr lang="sv-SE" dirty="0"/>
              <a:t>-Färska Räkor</a:t>
            </a:r>
          </a:p>
          <a:p>
            <a:pPr algn="l"/>
            <a:r>
              <a:rPr lang="sv-SE" dirty="0"/>
              <a:t>-Olivolja</a:t>
            </a:r>
          </a:p>
          <a:p>
            <a:pPr algn="l"/>
            <a:r>
              <a:rPr lang="sv-SE" dirty="0"/>
              <a:t>-Vitlök</a:t>
            </a:r>
          </a:p>
          <a:p>
            <a:pPr algn="l"/>
            <a:r>
              <a:rPr lang="sv-SE" dirty="0"/>
              <a:t>-Lime</a:t>
            </a:r>
          </a:p>
          <a:p>
            <a:pPr algn="l"/>
            <a:r>
              <a:rPr lang="sv-SE" dirty="0"/>
              <a:t>-Curry</a:t>
            </a:r>
          </a:p>
          <a:p>
            <a:pPr algn="l"/>
            <a:r>
              <a:rPr lang="sv-SE" dirty="0"/>
              <a:t>-Cayennepeppar </a:t>
            </a:r>
          </a:p>
          <a:p>
            <a:pPr algn="l"/>
            <a:r>
              <a:rPr lang="sv-SE" dirty="0"/>
              <a:t>-Soja</a:t>
            </a:r>
          </a:p>
        </p:txBody>
      </p:sp>
    </p:spTree>
    <p:extLst>
      <p:ext uri="{BB962C8B-B14F-4D97-AF65-F5344CB8AC3E}">
        <p14:creationId xmlns:p14="http://schemas.microsoft.com/office/powerpoint/2010/main" val="423347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b="1" dirty="0">
                <a:solidFill>
                  <a:srgbClr val="FFFFFF"/>
                </a:solidFill>
              </a:rPr>
              <a:t>Program</a:t>
            </a:r>
            <a:br>
              <a:rPr lang="sv-SE" sz="4000" b="1" dirty="0">
                <a:solidFill>
                  <a:srgbClr val="FFFFFF"/>
                </a:solidFill>
              </a:rPr>
            </a:br>
            <a:br>
              <a:rPr lang="sv-SE" sz="4000" dirty="0">
                <a:solidFill>
                  <a:srgbClr val="FFFFFF"/>
                </a:solidFill>
              </a:rPr>
            </a:b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sp>
        <p:nvSpPr>
          <p:cNvPr id="5" name="textruta 4">
            <a:extLst>
              <a:ext uri="{FF2B5EF4-FFF2-40B4-BE49-F238E27FC236}">
                <a16:creationId xmlns:a16="http://schemas.microsoft.com/office/drawing/2014/main" id="{529FB6E1-6A09-4476-88C3-BB0B4CF0480F}"/>
              </a:ext>
            </a:extLst>
          </p:cNvPr>
          <p:cNvSpPr txBox="1"/>
          <p:nvPr/>
        </p:nvSpPr>
        <p:spPr>
          <a:xfrm>
            <a:off x="4196457" y="10935"/>
            <a:ext cx="7995543" cy="6001643"/>
          </a:xfrm>
          <a:prstGeom prst="rect">
            <a:avLst/>
          </a:prstGeom>
          <a:noFill/>
        </p:spPr>
        <p:txBody>
          <a:bodyPr wrap="square" rtlCol="0">
            <a:spAutoFit/>
          </a:bodyPr>
          <a:lstStyle/>
          <a:p>
            <a:pPr algn="l"/>
            <a:endParaRPr lang="sv-SE" sz="3200" dirty="0"/>
          </a:p>
          <a:p>
            <a:pPr algn="l"/>
            <a:r>
              <a:rPr lang="sv-SE" sz="3200" dirty="0"/>
              <a:t>1 Naturvinets historia </a:t>
            </a:r>
          </a:p>
          <a:p>
            <a:pPr algn="l"/>
            <a:endParaRPr lang="sv-SE" sz="3200" dirty="0"/>
          </a:p>
          <a:p>
            <a:pPr algn="l"/>
            <a:r>
              <a:rPr lang="sv-SE" sz="3200" dirty="0"/>
              <a:t>2 Vad är Naturviner</a:t>
            </a:r>
          </a:p>
          <a:p>
            <a:pPr algn="l"/>
            <a:endParaRPr lang="sv-SE" sz="3200" dirty="0"/>
          </a:p>
          <a:p>
            <a:pPr algn="l"/>
            <a:r>
              <a:rPr lang="sv-SE" sz="3200" dirty="0"/>
              <a:t>3 Naturviner i världen </a:t>
            </a:r>
          </a:p>
          <a:p>
            <a:pPr algn="l"/>
            <a:endParaRPr lang="sv-SE" sz="3200" dirty="0"/>
          </a:p>
          <a:p>
            <a:pPr algn="l"/>
            <a:r>
              <a:rPr lang="sv-SE" sz="3200" dirty="0"/>
              <a:t>4 Provning av naturvin till mat</a:t>
            </a:r>
          </a:p>
          <a:p>
            <a:pPr algn="l"/>
            <a:endParaRPr lang="sv-SE" sz="3200" dirty="0"/>
          </a:p>
          <a:p>
            <a:pPr algn="l"/>
            <a:endParaRPr lang="sv-SE" sz="3200" dirty="0"/>
          </a:p>
          <a:p>
            <a:pPr algn="l"/>
            <a:endParaRPr lang="sv-SE" sz="3200" dirty="0"/>
          </a:p>
          <a:p>
            <a:pPr marL="457200" indent="-457200" algn="l">
              <a:buFontTx/>
              <a:buChar char="-"/>
            </a:pPr>
            <a:endParaRPr lang="sv-SE" sz="3200" dirty="0"/>
          </a:p>
        </p:txBody>
      </p:sp>
    </p:spTree>
    <p:extLst>
      <p:ext uri="{BB962C8B-B14F-4D97-AF65-F5344CB8AC3E}">
        <p14:creationId xmlns:p14="http://schemas.microsoft.com/office/powerpoint/2010/main" val="271586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2 </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FD66D53C-A0DE-44E2-C3BD-87361438ABAF}"/>
              </a:ext>
            </a:extLst>
          </p:cNvPr>
          <p:cNvPicPr>
            <a:picLocks noChangeAspect="1"/>
          </p:cNvPicPr>
          <p:nvPr/>
        </p:nvPicPr>
        <p:blipFill>
          <a:blip r:embed="rId5"/>
          <a:stretch>
            <a:fillRect/>
          </a:stretch>
        </p:blipFill>
        <p:spPr>
          <a:xfrm>
            <a:off x="4810125" y="828039"/>
            <a:ext cx="2571750" cy="5201920"/>
          </a:xfrm>
          <a:prstGeom prst="rect">
            <a:avLst/>
          </a:prstGeom>
        </p:spPr>
      </p:pic>
    </p:spTree>
    <p:extLst>
      <p:ext uri="{BB962C8B-B14F-4D97-AF65-F5344CB8AC3E}">
        <p14:creationId xmlns:p14="http://schemas.microsoft.com/office/powerpoint/2010/main" val="256695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2 </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FD66D53C-A0DE-44E2-C3BD-87361438ABAF}"/>
              </a:ext>
            </a:extLst>
          </p:cNvPr>
          <p:cNvPicPr>
            <a:picLocks noChangeAspect="1"/>
          </p:cNvPicPr>
          <p:nvPr/>
        </p:nvPicPr>
        <p:blipFill>
          <a:blip r:embed="rId5"/>
          <a:stretch>
            <a:fillRect/>
          </a:stretch>
        </p:blipFill>
        <p:spPr>
          <a:xfrm>
            <a:off x="4810125" y="828039"/>
            <a:ext cx="2571750" cy="5201920"/>
          </a:xfrm>
          <a:prstGeom prst="rect">
            <a:avLst/>
          </a:prstGeom>
        </p:spPr>
      </p:pic>
      <p:sp>
        <p:nvSpPr>
          <p:cNvPr id="4" name="textruta 3">
            <a:extLst>
              <a:ext uri="{FF2B5EF4-FFF2-40B4-BE49-F238E27FC236}">
                <a16:creationId xmlns:a16="http://schemas.microsoft.com/office/drawing/2014/main" id="{81782316-D72C-D797-676E-7A78D5C47980}"/>
              </a:ext>
            </a:extLst>
          </p:cNvPr>
          <p:cNvSpPr txBox="1"/>
          <p:nvPr/>
        </p:nvSpPr>
        <p:spPr>
          <a:xfrm>
            <a:off x="8663515" y="2331245"/>
            <a:ext cx="1877483" cy="3139321"/>
          </a:xfrm>
          <a:prstGeom prst="rect">
            <a:avLst/>
          </a:prstGeom>
          <a:noFill/>
        </p:spPr>
        <p:txBody>
          <a:bodyPr wrap="square" rtlCol="0">
            <a:spAutoFit/>
          </a:bodyPr>
          <a:lstStyle/>
          <a:p>
            <a:pPr algn="l"/>
            <a:r>
              <a:rPr lang="sv-SE" dirty="0" err="1"/>
              <a:t>Meinklang</a:t>
            </a:r>
            <a:r>
              <a:rPr lang="sv-SE" dirty="0"/>
              <a:t> Naken från Österrike med</a:t>
            </a:r>
            <a:r>
              <a:rPr lang="sv-SE" b="1" dirty="0"/>
              <a:t> Ugnstekt</a:t>
            </a:r>
            <a:r>
              <a:rPr lang="sv-SE" sz="1800" dirty="0"/>
              <a:t> </a:t>
            </a:r>
            <a:r>
              <a:rPr lang="sv-SE" sz="1800" b="1" dirty="0"/>
              <a:t>rödtunga med färskost och potatismos</a:t>
            </a:r>
          </a:p>
          <a:p>
            <a:pPr algn="l"/>
            <a:r>
              <a:rPr lang="sv-SE" b="1" dirty="0"/>
              <a:t>-</a:t>
            </a:r>
            <a:r>
              <a:rPr lang="sv-SE" b="1" dirty="0" err="1"/>
              <a:t>Rödtungsfileer</a:t>
            </a:r>
            <a:endParaRPr lang="sv-SE" b="1" dirty="0"/>
          </a:p>
          <a:p>
            <a:pPr algn="l"/>
            <a:r>
              <a:rPr lang="sv-SE" sz="1800" b="1" dirty="0"/>
              <a:t>-Färskost med vitlök och örter</a:t>
            </a:r>
          </a:p>
          <a:p>
            <a:pPr algn="l"/>
            <a:r>
              <a:rPr lang="sv-SE" b="1" dirty="0"/>
              <a:t>-Potatismos</a:t>
            </a:r>
            <a:endParaRPr lang="sv-SE" sz="1800" b="1" dirty="0"/>
          </a:p>
          <a:p>
            <a:pPr algn="l"/>
            <a:endParaRPr lang="sv-SE" b="1" dirty="0"/>
          </a:p>
        </p:txBody>
      </p:sp>
    </p:spTree>
    <p:extLst>
      <p:ext uri="{BB962C8B-B14F-4D97-AF65-F5344CB8AC3E}">
        <p14:creationId xmlns:p14="http://schemas.microsoft.com/office/powerpoint/2010/main" val="1710934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3 </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8D8382AE-E8F1-18F1-1EB0-CD070786ADF6}"/>
              </a:ext>
            </a:extLst>
          </p:cNvPr>
          <p:cNvPicPr>
            <a:picLocks noChangeAspect="1"/>
          </p:cNvPicPr>
          <p:nvPr/>
        </p:nvPicPr>
        <p:blipFill>
          <a:blip r:embed="rId5"/>
          <a:stretch>
            <a:fillRect/>
          </a:stretch>
        </p:blipFill>
        <p:spPr>
          <a:xfrm>
            <a:off x="4924425" y="828039"/>
            <a:ext cx="2343150" cy="5201920"/>
          </a:xfrm>
          <a:prstGeom prst="rect">
            <a:avLst/>
          </a:prstGeom>
        </p:spPr>
      </p:pic>
    </p:spTree>
    <p:extLst>
      <p:ext uri="{BB962C8B-B14F-4D97-AF65-F5344CB8AC3E}">
        <p14:creationId xmlns:p14="http://schemas.microsoft.com/office/powerpoint/2010/main" val="402216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3 </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8D8382AE-E8F1-18F1-1EB0-CD070786ADF6}"/>
              </a:ext>
            </a:extLst>
          </p:cNvPr>
          <p:cNvPicPr>
            <a:picLocks noChangeAspect="1"/>
          </p:cNvPicPr>
          <p:nvPr/>
        </p:nvPicPr>
        <p:blipFill>
          <a:blip r:embed="rId5"/>
          <a:stretch>
            <a:fillRect/>
          </a:stretch>
        </p:blipFill>
        <p:spPr>
          <a:xfrm>
            <a:off x="4924425" y="828039"/>
            <a:ext cx="2343150" cy="5201920"/>
          </a:xfrm>
          <a:prstGeom prst="rect">
            <a:avLst/>
          </a:prstGeom>
        </p:spPr>
      </p:pic>
      <p:sp>
        <p:nvSpPr>
          <p:cNvPr id="4" name="textruta 3">
            <a:extLst>
              <a:ext uri="{FF2B5EF4-FFF2-40B4-BE49-F238E27FC236}">
                <a16:creationId xmlns:a16="http://schemas.microsoft.com/office/drawing/2014/main" id="{6129F683-DAA4-70B7-59D3-57BAFF805AAF}"/>
              </a:ext>
            </a:extLst>
          </p:cNvPr>
          <p:cNvSpPr txBox="1"/>
          <p:nvPr/>
        </p:nvSpPr>
        <p:spPr>
          <a:xfrm>
            <a:off x="8815387" y="2205293"/>
            <a:ext cx="1828800" cy="1754326"/>
          </a:xfrm>
          <a:prstGeom prst="rect">
            <a:avLst/>
          </a:prstGeom>
          <a:noFill/>
        </p:spPr>
        <p:txBody>
          <a:bodyPr wrap="square" rtlCol="0">
            <a:spAutoFit/>
          </a:bodyPr>
          <a:lstStyle/>
          <a:p>
            <a:pPr algn="l"/>
            <a:r>
              <a:rPr lang="sv-SE" dirty="0"/>
              <a:t>Chateau Musar från Libanon med </a:t>
            </a:r>
            <a:endParaRPr lang="sv-SE" b="1" dirty="0"/>
          </a:p>
          <a:p>
            <a:pPr algn="l"/>
            <a:r>
              <a:rPr lang="sv-SE" b="1" dirty="0"/>
              <a:t>Älgstek med potatisgratäng och kantarellsås</a:t>
            </a:r>
          </a:p>
          <a:p>
            <a:pPr algn="l"/>
            <a:endParaRPr lang="sv-SE" b="1" dirty="0"/>
          </a:p>
        </p:txBody>
      </p:sp>
    </p:spTree>
    <p:extLst>
      <p:ext uri="{BB962C8B-B14F-4D97-AF65-F5344CB8AC3E}">
        <p14:creationId xmlns:p14="http://schemas.microsoft.com/office/powerpoint/2010/main" val="11220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4 lämpligt till mat med sötma</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181696B4-5CD1-DDC3-2BDE-414908E20662}"/>
              </a:ext>
            </a:extLst>
          </p:cNvPr>
          <p:cNvPicPr>
            <a:picLocks noChangeAspect="1"/>
          </p:cNvPicPr>
          <p:nvPr/>
        </p:nvPicPr>
        <p:blipFill>
          <a:blip r:embed="rId5"/>
          <a:stretch>
            <a:fillRect/>
          </a:stretch>
        </p:blipFill>
        <p:spPr>
          <a:xfrm>
            <a:off x="4951784" y="828039"/>
            <a:ext cx="2288431" cy="5201920"/>
          </a:xfrm>
          <a:prstGeom prst="rect">
            <a:avLst/>
          </a:prstGeom>
        </p:spPr>
      </p:pic>
    </p:spTree>
    <p:extLst>
      <p:ext uri="{BB962C8B-B14F-4D97-AF65-F5344CB8AC3E}">
        <p14:creationId xmlns:p14="http://schemas.microsoft.com/office/powerpoint/2010/main" val="19196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4 lämpligt till mat med sötma</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181696B4-5CD1-DDC3-2BDE-414908E20662}"/>
              </a:ext>
            </a:extLst>
          </p:cNvPr>
          <p:cNvPicPr>
            <a:picLocks noChangeAspect="1"/>
          </p:cNvPicPr>
          <p:nvPr/>
        </p:nvPicPr>
        <p:blipFill>
          <a:blip r:embed="rId5"/>
          <a:stretch>
            <a:fillRect/>
          </a:stretch>
        </p:blipFill>
        <p:spPr>
          <a:xfrm>
            <a:off x="4951784" y="828039"/>
            <a:ext cx="2288431" cy="5201920"/>
          </a:xfrm>
          <a:prstGeom prst="rect">
            <a:avLst/>
          </a:prstGeom>
        </p:spPr>
      </p:pic>
      <p:sp>
        <p:nvSpPr>
          <p:cNvPr id="4" name="textruta 3">
            <a:extLst>
              <a:ext uri="{FF2B5EF4-FFF2-40B4-BE49-F238E27FC236}">
                <a16:creationId xmlns:a16="http://schemas.microsoft.com/office/drawing/2014/main" id="{120ABF1A-0F90-FD84-F864-853174538283}"/>
              </a:ext>
            </a:extLst>
          </p:cNvPr>
          <p:cNvSpPr txBox="1"/>
          <p:nvPr/>
        </p:nvSpPr>
        <p:spPr>
          <a:xfrm>
            <a:off x="8350249" y="994833"/>
            <a:ext cx="2741084" cy="5078313"/>
          </a:xfrm>
          <a:prstGeom prst="rect">
            <a:avLst/>
          </a:prstGeom>
          <a:noFill/>
        </p:spPr>
        <p:txBody>
          <a:bodyPr wrap="square" rtlCol="0">
            <a:spAutoFit/>
          </a:bodyPr>
          <a:lstStyle/>
          <a:p>
            <a:pPr algn="l"/>
            <a:r>
              <a:rPr lang="sv-SE" b="1" dirty="0" err="1"/>
              <a:t>Montirius</a:t>
            </a:r>
            <a:endParaRPr lang="sv-SE" b="1" dirty="0"/>
          </a:p>
          <a:p>
            <a:pPr algn="l"/>
            <a:r>
              <a:rPr lang="sv-SE" sz="1800" b="1" dirty="0"/>
              <a:t>Biff med kappa, råstekt potatis ”Bea och </a:t>
            </a:r>
            <a:r>
              <a:rPr lang="sv-SE" sz="1800" b="1" dirty="0" err="1"/>
              <a:t>Chimchurri</a:t>
            </a:r>
            <a:r>
              <a:rPr lang="sv-SE" sz="1800" b="1" dirty="0"/>
              <a:t>”</a:t>
            </a:r>
          </a:p>
          <a:p>
            <a:pPr marL="285750" indent="-285750" algn="l">
              <a:buFontTx/>
              <a:buChar char="-"/>
            </a:pPr>
            <a:r>
              <a:rPr lang="sv-SE" dirty="0"/>
              <a:t>Biff från Gröna gårdar med kappa</a:t>
            </a:r>
          </a:p>
          <a:p>
            <a:pPr marL="285750" indent="-285750" algn="l">
              <a:buFontTx/>
              <a:buChar char="-"/>
            </a:pPr>
            <a:r>
              <a:rPr lang="sv-SE" dirty="0"/>
              <a:t>Råstekt tunt skivad potatis med vitlök och timjan</a:t>
            </a:r>
          </a:p>
          <a:p>
            <a:pPr marL="285750" indent="-285750" algn="l">
              <a:buFontTx/>
              <a:buChar char="-"/>
            </a:pPr>
            <a:r>
              <a:rPr lang="sv-SE" dirty="0"/>
              <a:t>Bea hemgjord eller köpt</a:t>
            </a:r>
          </a:p>
          <a:p>
            <a:pPr marL="285750" indent="-285750" algn="l">
              <a:buFontTx/>
              <a:buChar char="-"/>
            </a:pPr>
            <a:r>
              <a:rPr lang="sv-SE" dirty="0" err="1"/>
              <a:t>Chimhurri</a:t>
            </a:r>
            <a:endParaRPr lang="sv-SE" dirty="0"/>
          </a:p>
          <a:p>
            <a:pPr marL="742950" lvl="1" indent="-285750">
              <a:buFontTx/>
              <a:buChar char="-"/>
            </a:pPr>
            <a:r>
              <a:rPr lang="sv-SE" dirty="0"/>
              <a:t>Olivolja</a:t>
            </a:r>
          </a:p>
          <a:p>
            <a:pPr marL="742950" lvl="1" indent="-285750">
              <a:buFontTx/>
              <a:buChar char="-"/>
            </a:pPr>
            <a:r>
              <a:rPr lang="sv-SE" dirty="0"/>
              <a:t>Rödvinsvinäger</a:t>
            </a:r>
          </a:p>
          <a:p>
            <a:pPr marL="742950" lvl="1" indent="-285750">
              <a:buFontTx/>
              <a:buChar char="-"/>
            </a:pPr>
            <a:r>
              <a:rPr lang="sv-SE" dirty="0"/>
              <a:t>Vitlök</a:t>
            </a:r>
          </a:p>
          <a:p>
            <a:pPr marL="742950" lvl="1" indent="-285750">
              <a:buFontTx/>
              <a:buChar char="-"/>
            </a:pPr>
            <a:r>
              <a:rPr lang="sv-SE" dirty="0" err="1"/>
              <a:t>Scharlottenlök</a:t>
            </a:r>
            <a:endParaRPr lang="sv-SE" dirty="0"/>
          </a:p>
          <a:p>
            <a:pPr marL="742950" lvl="1" indent="-285750">
              <a:buFontTx/>
              <a:buChar char="-"/>
            </a:pPr>
            <a:r>
              <a:rPr lang="sv-SE" dirty="0"/>
              <a:t>Chili</a:t>
            </a:r>
          </a:p>
          <a:p>
            <a:pPr marL="742950" lvl="1" indent="-285750">
              <a:buFontTx/>
              <a:buChar char="-"/>
            </a:pPr>
            <a:r>
              <a:rPr lang="sv-SE" dirty="0"/>
              <a:t>Persilja</a:t>
            </a:r>
          </a:p>
          <a:p>
            <a:pPr marL="742950" lvl="1" indent="-285750">
              <a:buFontTx/>
              <a:buChar char="-"/>
            </a:pPr>
            <a:endParaRPr lang="sv-SE" dirty="0"/>
          </a:p>
        </p:txBody>
      </p:sp>
    </p:spTree>
    <p:extLst>
      <p:ext uri="{BB962C8B-B14F-4D97-AF65-F5344CB8AC3E}">
        <p14:creationId xmlns:p14="http://schemas.microsoft.com/office/powerpoint/2010/main" val="1445218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5 till kvällens måltid</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F9B0F548-4DD6-78D2-6EAE-9F7B544E2E22}"/>
              </a:ext>
            </a:extLst>
          </p:cNvPr>
          <p:cNvPicPr>
            <a:picLocks noChangeAspect="1"/>
          </p:cNvPicPr>
          <p:nvPr/>
        </p:nvPicPr>
        <p:blipFill>
          <a:blip r:embed="rId5"/>
          <a:stretch>
            <a:fillRect/>
          </a:stretch>
        </p:blipFill>
        <p:spPr>
          <a:xfrm>
            <a:off x="5035550" y="828039"/>
            <a:ext cx="2120900" cy="5201920"/>
          </a:xfrm>
          <a:prstGeom prst="rect">
            <a:avLst/>
          </a:prstGeom>
        </p:spPr>
      </p:pic>
    </p:spTree>
    <p:extLst>
      <p:ext uri="{BB962C8B-B14F-4D97-AF65-F5344CB8AC3E}">
        <p14:creationId xmlns:p14="http://schemas.microsoft.com/office/powerpoint/2010/main" val="191441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Prova Vin 5 till kvällens måltid</a:t>
            </a:r>
            <a:br>
              <a:rPr lang="sv-SE" sz="4000" dirty="0">
                <a:solidFill>
                  <a:srgbClr val="FFFFFF"/>
                </a:solidFill>
              </a:rPr>
            </a:br>
            <a:r>
              <a:rPr lang="sv-SE" sz="4000" dirty="0">
                <a:solidFill>
                  <a:srgbClr val="FFFFFF"/>
                </a:solidFill>
              </a:rPr>
              <a:t> </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F9B0F548-4DD6-78D2-6EAE-9F7B544E2E22}"/>
              </a:ext>
            </a:extLst>
          </p:cNvPr>
          <p:cNvPicPr>
            <a:picLocks noChangeAspect="1"/>
          </p:cNvPicPr>
          <p:nvPr/>
        </p:nvPicPr>
        <p:blipFill>
          <a:blip r:embed="rId5"/>
          <a:stretch>
            <a:fillRect/>
          </a:stretch>
        </p:blipFill>
        <p:spPr>
          <a:xfrm>
            <a:off x="5035550" y="828039"/>
            <a:ext cx="2120900" cy="5201920"/>
          </a:xfrm>
          <a:prstGeom prst="rect">
            <a:avLst/>
          </a:prstGeom>
        </p:spPr>
      </p:pic>
      <p:sp>
        <p:nvSpPr>
          <p:cNvPr id="4" name="textruta 3">
            <a:extLst>
              <a:ext uri="{FF2B5EF4-FFF2-40B4-BE49-F238E27FC236}">
                <a16:creationId xmlns:a16="http://schemas.microsoft.com/office/drawing/2014/main" id="{7217B534-5818-904A-8CA9-7E859D66834B}"/>
              </a:ext>
            </a:extLst>
          </p:cNvPr>
          <p:cNvSpPr txBox="1"/>
          <p:nvPr/>
        </p:nvSpPr>
        <p:spPr>
          <a:xfrm>
            <a:off x="8483599" y="1542171"/>
            <a:ext cx="1528233" cy="3139321"/>
          </a:xfrm>
          <a:prstGeom prst="rect">
            <a:avLst/>
          </a:prstGeom>
          <a:noFill/>
        </p:spPr>
        <p:txBody>
          <a:bodyPr wrap="square" rtlCol="0">
            <a:spAutoFit/>
          </a:bodyPr>
          <a:lstStyle/>
          <a:p>
            <a:pPr algn="l"/>
            <a:r>
              <a:rPr lang="sv-SE" sz="1800" b="1" dirty="0" err="1"/>
              <a:t>Meinklang</a:t>
            </a:r>
            <a:r>
              <a:rPr lang="sv-SE" sz="1800" b="1" dirty="0"/>
              <a:t> Pinot Noir</a:t>
            </a:r>
          </a:p>
          <a:p>
            <a:pPr algn="l"/>
            <a:r>
              <a:rPr lang="sv-SE" b="1" dirty="0" err="1"/>
              <a:t>Ugnstekt</a:t>
            </a:r>
            <a:r>
              <a:rPr lang="sv-SE" b="1" dirty="0"/>
              <a:t> </a:t>
            </a:r>
            <a:r>
              <a:rPr lang="sv-SE" sz="1800" b="1" dirty="0"/>
              <a:t>kyckling a la Kurs och konferens</a:t>
            </a:r>
          </a:p>
          <a:p>
            <a:pPr algn="l"/>
            <a:r>
              <a:rPr lang="sv-SE" sz="1800" b="1" dirty="0"/>
              <a:t>med bacon,</a:t>
            </a:r>
            <a:r>
              <a:rPr lang="sv-SE" b="1" dirty="0"/>
              <a:t> sky</a:t>
            </a:r>
            <a:r>
              <a:rPr lang="sv-SE" sz="1800" b="1" dirty="0"/>
              <a:t> och Caesarsallad</a:t>
            </a:r>
          </a:p>
          <a:p>
            <a:pPr algn="l"/>
            <a:endParaRPr lang="sv-SE" sz="1800" b="1" dirty="0"/>
          </a:p>
          <a:p>
            <a:pPr algn="l"/>
            <a:endParaRPr lang="sv-SE" b="1" dirty="0"/>
          </a:p>
        </p:txBody>
      </p:sp>
    </p:spTree>
    <p:extLst>
      <p:ext uri="{BB962C8B-B14F-4D97-AF65-F5344CB8AC3E}">
        <p14:creationId xmlns:p14="http://schemas.microsoft.com/office/powerpoint/2010/main" val="332539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b="1" kern="1200" dirty="0">
                <a:solidFill>
                  <a:srgbClr val="FFFFFF"/>
                </a:solidFill>
                <a:latin typeface="+mj-lt"/>
                <a:ea typeface="+mj-ea"/>
                <a:cs typeface="+mj-cs"/>
              </a:rPr>
              <a:t>Naturviner historia</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18"/>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9A952A8E-9ED5-A8ED-8BD5-4C901444E1F2}"/>
              </a:ext>
            </a:extLst>
          </p:cNvPr>
          <p:cNvSpPr txBox="1"/>
          <p:nvPr/>
        </p:nvSpPr>
        <p:spPr>
          <a:xfrm>
            <a:off x="4870988" y="740833"/>
            <a:ext cx="7321011" cy="5632311"/>
          </a:xfrm>
          <a:prstGeom prst="rect">
            <a:avLst/>
          </a:prstGeom>
          <a:noFill/>
        </p:spPr>
        <p:txBody>
          <a:bodyPr wrap="square" rtlCol="0">
            <a:spAutoFit/>
          </a:bodyPr>
          <a:lstStyle/>
          <a:p>
            <a:pPr marL="285750" indent="-285750" algn="l">
              <a:buFontTx/>
              <a:buChar char="-"/>
            </a:pPr>
            <a:r>
              <a:rPr lang="sv-SE" sz="3200" dirty="0"/>
              <a:t>Vinets vagga </a:t>
            </a:r>
            <a:r>
              <a:rPr lang="sv-SE" sz="3200" dirty="0" err="1"/>
              <a:t>Qveri</a:t>
            </a:r>
            <a:endParaRPr lang="sv-SE" sz="3200" dirty="0"/>
          </a:p>
          <a:p>
            <a:pPr marL="285750" indent="-285750" algn="l">
              <a:buFontTx/>
              <a:buChar char="-"/>
            </a:pPr>
            <a:r>
              <a:rPr lang="sv-SE" sz="3200" dirty="0"/>
              <a:t>Biodynamisk odling</a:t>
            </a:r>
          </a:p>
          <a:p>
            <a:pPr marL="285750" indent="-285750" algn="l">
              <a:buFontTx/>
              <a:buChar char="-"/>
            </a:pPr>
            <a:r>
              <a:rPr lang="sv-SE" sz="3200" dirty="0"/>
              <a:t>Naturvinets fader 1950   ” Jules </a:t>
            </a:r>
            <a:r>
              <a:rPr lang="sv-SE" sz="3200" dirty="0" err="1"/>
              <a:t>Chauvet</a:t>
            </a:r>
            <a:r>
              <a:rPr lang="sv-SE" sz="3200" dirty="0"/>
              <a:t>” grundare av ”the gang of </a:t>
            </a:r>
            <a:r>
              <a:rPr lang="sv-SE" sz="3200" dirty="0" err="1"/>
              <a:t>four</a:t>
            </a:r>
            <a:r>
              <a:rPr lang="sv-SE" sz="3200" dirty="0"/>
              <a:t>”</a:t>
            </a:r>
          </a:p>
          <a:p>
            <a:pPr marL="285750" indent="-285750" algn="l">
              <a:buFontTx/>
              <a:buChar char="-"/>
            </a:pPr>
            <a:r>
              <a:rPr lang="sv-SE" sz="3200" dirty="0"/>
              <a:t>Vinmakare i </a:t>
            </a:r>
            <a:r>
              <a:rPr lang="sv-SE" sz="3200" dirty="0" err="1"/>
              <a:t>Beujolais</a:t>
            </a:r>
            <a:endParaRPr lang="sv-SE" sz="3200" dirty="0"/>
          </a:p>
          <a:p>
            <a:pPr marL="285750" indent="-285750" algn="l">
              <a:buFontTx/>
              <a:buChar char="-"/>
            </a:pPr>
            <a:r>
              <a:rPr lang="sv-SE" sz="3200" dirty="0"/>
              <a:t>Dra ned på tillsatser (svavel) och använda naturjäst.</a:t>
            </a:r>
          </a:p>
          <a:p>
            <a:pPr marL="285750" indent="-285750" algn="l">
              <a:buFontTx/>
              <a:buChar char="-"/>
            </a:pPr>
            <a:r>
              <a:rPr lang="sv-SE" sz="3200" dirty="0"/>
              <a:t>Målet att få fram den naturliga Terroire smaken/doften</a:t>
            </a:r>
          </a:p>
          <a:p>
            <a:pPr marL="285750" indent="-285750" algn="l">
              <a:buFontTx/>
              <a:buChar char="-"/>
            </a:pPr>
            <a:endParaRPr lang="sv-SE" dirty="0"/>
          </a:p>
          <a:p>
            <a:pPr marL="285750" indent="-285750" algn="l">
              <a:buFontTx/>
              <a:buChar char="-"/>
            </a:pPr>
            <a:endParaRPr lang="sv-SE" dirty="0"/>
          </a:p>
          <a:p>
            <a:pPr marL="285750" indent="-285750" algn="l">
              <a:buFontTx/>
              <a:buChar char="-"/>
            </a:pPr>
            <a:endParaRPr lang="sv-SE" dirty="0"/>
          </a:p>
          <a:p>
            <a:pPr marL="285750" indent="-285750" algn="l">
              <a:buFontTx/>
              <a:buChar char="-"/>
            </a:pPr>
            <a:endParaRPr lang="sv-SE" dirty="0"/>
          </a:p>
        </p:txBody>
      </p:sp>
    </p:spTree>
    <p:extLst>
      <p:ext uri="{BB962C8B-B14F-4D97-AF65-F5344CB8AC3E}">
        <p14:creationId xmlns:p14="http://schemas.microsoft.com/office/powerpoint/2010/main" val="200208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b="1" kern="1200" dirty="0">
                <a:solidFill>
                  <a:srgbClr val="FFFFFF"/>
                </a:solidFill>
                <a:latin typeface="+mj-lt"/>
                <a:ea typeface="+mj-ea"/>
                <a:cs typeface="+mj-cs"/>
              </a:rPr>
              <a:t>Naturviner historia</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sp>
        <p:nvSpPr>
          <p:cNvPr id="3" name="textruta 2">
            <a:extLst>
              <a:ext uri="{FF2B5EF4-FFF2-40B4-BE49-F238E27FC236}">
                <a16:creationId xmlns:a16="http://schemas.microsoft.com/office/drawing/2014/main" id="{9A952A8E-9ED5-A8ED-8BD5-4C901444E1F2}"/>
              </a:ext>
            </a:extLst>
          </p:cNvPr>
          <p:cNvSpPr txBox="1"/>
          <p:nvPr/>
        </p:nvSpPr>
        <p:spPr>
          <a:xfrm>
            <a:off x="4786321" y="1047750"/>
            <a:ext cx="7321011" cy="3170099"/>
          </a:xfrm>
          <a:prstGeom prst="rect">
            <a:avLst/>
          </a:prstGeom>
          <a:noFill/>
        </p:spPr>
        <p:txBody>
          <a:bodyPr wrap="square" rtlCol="0">
            <a:spAutoFit/>
          </a:bodyPr>
          <a:lstStyle/>
          <a:p>
            <a:pPr marL="285750" indent="-285750" algn="l">
              <a:buFontTx/>
              <a:buChar char="-"/>
            </a:pPr>
            <a:r>
              <a:rPr lang="sv-SE" sz="3200" dirty="0"/>
              <a:t>Trendigt – vinbarer- ekointresse</a:t>
            </a:r>
          </a:p>
          <a:p>
            <a:pPr marL="285750" indent="-285750" algn="l">
              <a:buFontTx/>
              <a:buChar char="-"/>
            </a:pPr>
            <a:r>
              <a:rPr lang="sv-SE" sz="3200" dirty="0"/>
              <a:t>Nya unga vinodlare med höga ambitioner framförallt i Sydamerika och Tyskland/Österrike</a:t>
            </a:r>
          </a:p>
          <a:p>
            <a:pPr marL="285750" indent="-285750" algn="l">
              <a:buFontTx/>
              <a:buChar char="-"/>
            </a:pPr>
            <a:endParaRPr lang="sv-SE" dirty="0"/>
          </a:p>
          <a:p>
            <a:pPr marL="285750" indent="-285750" algn="l">
              <a:buFontTx/>
              <a:buChar char="-"/>
            </a:pPr>
            <a:endParaRPr lang="sv-SE" dirty="0"/>
          </a:p>
          <a:p>
            <a:pPr marL="285750" indent="-285750" algn="l">
              <a:buFontTx/>
              <a:buChar char="-"/>
            </a:pPr>
            <a:endParaRPr lang="sv-SE" dirty="0"/>
          </a:p>
          <a:p>
            <a:pPr marL="285750" indent="-285750" algn="l">
              <a:buFontTx/>
              <a:buChar char="-"/>
            </a:pPr>
            <a:endParaRPr lang="sv-SE" dirty="0"/>
          </a:p>
        </p:txBody>
      </p:sp>
    </p:spTree>
    <p:extLst>
      <p:ext uri="{BB962C8B-B14F-4D97-AF65-F5344CB8AC3E}">
        <p14:creationId xmlns:p14="http://schemas.microsoft.com/office/powerpoint/2010/main" val="250267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Rubrik"/>
          <p:cNvSpPr txBox="1">
            <a:spLocks noGrp="1"/>
          </p:cNvSpPr>
          <p:nvPr>
            <p:ph type="ctrTitle"/>
          </p:nvPr>
        </p:nvSpPr>
        <p:spPr>
          <a:xfrm>
            <a:off x="1524000" y="4371264"/>
            <a:ext cx="9144000" cy="479201"/>
          </a:xfrm>
          <a:prstGeom prst="rect">
            <a:avLst/>
          </a:prstGeom>
        </p:spPr>
        <p:txBody>
          <a:bodyPr/>
          <a:lstStyle/>
          <a:p>
            <a:pPr defTabSz="886966">
              <a:defRPr sz="2700" spc="19"/>
            </a:pPr>
            <a:endParaRPr/>
          </a:p>
        </p:txBody>
      </p:sp>
      <p:sp>
        <p:nvSpPr>
          <p:cNvPr id="556" name="Platshållare för text 9"/>
          <p:cNvSpPr txBox="1">
            <a:spLocks noGrp="1"/>
          </p:cNvSpPr>
          <p:nvPr>
            <p:ph type="subTitle" sz="quarter" idx="1"/>
          </p:nvPr>
        </p:nvSpPr>
        <p:spPr>
          <a:xfrm>
            <a:off x="228600" y="6577014"/>
            <a:ext cx="3060700" cy="280992"/>
          </a:xfrm>
          <a:prstGeom prst="rect">
            <a:avLst/>
          </a:prstGeom>
        </p:spPr>
        <p:txBody>
          <a:bodyPr anchor="ctr"/>
          <a:lstStyle/>
          <a:p>
            <a:pPr algn="l">
              <a:defRPr sz="1000" i="1" cap="none" spc="0">
                <a:latin typeface="+mj-lt"/>
                <a:ea typeface="+mj-ea"/>
                <a:cs typeface="+mj-cs"/>
                <a:sym typeface="Arial"/>
              </a:defRPr>
            </a:pPr>
            <a:endParaRPr/>
          </a:p>
        </p:txBody>
      </p:sp>
      <p:pic>
        <p:nvPicPr>
          <p:cNvPr id="557" name="Platshållare för bild 11" descr="Platshållare för bild 11"/>
          <p:cNvPicPr>
            <a:picLocks noChangeAspect="1"/>
          </p:cNvPicPr>
          <p:nvPr/>
        </p:nvPicPr>
        <p:blipFill>
          <a:blip r:embed="rId3"/>
          <a:srcRect l="20371" r="20371"/>
          <a:stretch>
            <a:fillRect/>
          </a:stretch>
        </p:blipFill>
        <p:spPr>
          <a:xfrm>
            <a:off x="0" y="-571501"/>
            <a:ext cx="12192000" cy="8917659"/>
          </a:xfrm>
          <a:prstGeom prst="rect">
            <a:avLst/>
          </a:prstGeom>
          <a:ln w="12700">
            <a:miter lim="400000"/>
          </a:ln>
        </p:spPr>
      </p:pic>
      <p:sp>
        <p:nvSpPr>
          <p:cNvPr id="558" name="Ekologiska, biodynamiska och naturvin"/>
          <p:cNvSpPr txBox="1"/>
          <p:nvPr/>
        </p:nvSpPr>
        <p:spPr>
          <a:xfrm>
            <a:off x="115343" y="5120238"/>
            <a:ext cx="10940978" cy="135421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spAutoFit/>
          </a:bodyPr>
          <a:lstStyle>
            <a:lvl1pPr algn="ctr" defTabSz="542053">
              <a:spcBef>
                <a:spcPts val="500"/>
              </a:spcBef>
              <a:defRPr sz="4400" b="1" cap="all">
                <a:solidFill>
                  <a:srgbClr val="FFFFFF"/>
                </a:solidFill>
                <a:latin typeface="Arial Narrow"/>
                <a:ea typeface="Arial Narrow"/>
                <a:cs typeface="Arial Narrow"/>
                <a:sym typeface="Arial Narrow"/>
              </a:defRPr>
            </a:lvl1pPr>
          </a:lstStyle>
          <a:p>
            <a:r>
              <a:rPr err="1">
                <a:latin typeface="Arial"/>
              </a:rPr>
              <a:t>EkologiskT</a:t>
            </a:r>
            <a:r>
              <a:rPr>
                <a:latin typeface="Arial"/>
              </a:rPr>
              <a:t>, </a:t>
            </a:r>
            <a:r>
              <a:rPr err="1">
                <a:latin typeface="Arial"/>
              </a:rPr>
              <a:t>biodynamiskT</a:t>
            </a:r>
            <a:r>
              <a:rPr>
                <a:latin typeface="Arial"/>
              </a:rPr>
              <a:t> och naturvin</a:t>
            </a:r>
            <a:endParaRPr lang="sv-SE">
              <a:latin typeface="Aria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461F8B-35FB-5406-7A39-009AFFB0F9A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4D5E5-3171-919F-CAA6-21ECE279F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A936F090-7E55-5C6C-FABC-4899BF680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5E1EAACF-E137-2307-EC5A-F1517A361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7BE57C6E-8CAD-2756-7CCB-92591E4EF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DBD5A8A-D26F-5A59-14C7-4F2529706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84A6E131-6983-C4E9-73BE-C4BB143FB4FF}"/>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kern="1200" dirty="0">
                <a:solidFill>
                  <a:srgbClr val="FFFFFF"/>
                </a:solidFill>
                <a:latin typeface="+mj-lt"/>
                <a:ea typeface="+mj-ea"/>
                <a:cs typeface="+mj-cs"/>
              </a:rPr>
              <a:t>Ekologiskt vin</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3" name="Pennanteckning 22">
                <a:extLst>
                  <a:ext uri="{FF2B5EF4-FFF2-40B4-BE49-F238E27FC236}">
                    <a16:creationId xmlns:a16="http://schemas.microsoft.com/office/drawing/2014/main" id="{E389562B-DCC8-21A2-CDC8-F4664697B0C6}"/>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E389562B-DCC8-21A2-CDC8-F4664697B0C6}"/>
                  </a:ext>
                </a:extLst>
              </p:cNvPr>
              <p:cNvPicPr/>
              <p:nvPr/>
            </p:nvPicPr>
            <p:blipFill>
              <a:blip r:embed="rId3"/>
              <a:stretch>
                <a:fillRect/>
              </a:stretch>
            </p:blipFill>
            <p:spPr>
              <a:xfrm>
                <a:off x="9690493" y="2196293"/>
                <a:ext cx="18000" cy="18000"/>
              </a:xfrm>
              <a:prstGeom prst="rect">
                <a:avLst/>
              </a:prstGeom>
            </p:spPr>
          </p:pic>
        </mc:Fallback>
      </mc:AlternateContent>
      <p:pic>
        <p:nvPicPr>
          <p:cNvPr id="5" name="Bildobjekt 4" descr="En bild som visar utomhus, himmel, blomma, växt&#10;&#10;AI-genererat innehåll kan vara felaktigt.">
            <a:extLst>
              <a:ext uri="{FF2B5EF4-FFF2-40B4-BE49-F238E27FC236}">
                <a16:creationId xmlns:a16="http://schemas.microsoft.com/office/drawing/2014/main" id="{656436D9-0BEF-B5C1-F59E-B04BB884F849}"/>
              </a:ext>
            </a:extLst>
          </p:cNvPr>
          <p:cNvPicPr>
            <a:picLocks noChangeAspect="1"/>
          </p:cNvPicPr>
          <p:nvPr/>
        </p:nvPicPr>
        <p:blipFill>
          <a:blip r:embed="rId4"/>
          <a:stretch>
            <a:fillRect/>
          </a:stretch>
        </p:blipFill>
        <p:spPr>
          <a:xfrm>
            <a:off x="4040742" y="454"/>
            <a:ext cx="2857748" cy="2636748"/>
          </a:xfrm>
          <a:prstGeom prst="rect">
            <a:avLst/>
          </a:prstGeom>
        </p:spPr>
      </p:pic>
      <p:sp>
        <p:nvSpPr>
          <p:cNvPr id="15" name="textruta 14">
            <a:extLst>
              <a:ext uri="{FF2B5EF4-FFF2-40B4-BE49-F238E27FC236}">
                <a16:creationId xmlns:a16="http://schemas.microsoft.com/office/drawing/2014/main" id="{BF5DD01A-5E99-9B80-150D-6CEC4ACC3AF0}"/>
              </a:ext>
            </a:extLst>
          </p:cNvPr>
          <p:cNvSpPr txBox="1"/>
          <p:nvPr/>
        </p:nvSpPr>
        <p:spPr>
          <a:xfrm>
            <a:off x="4040742" y="2853142"/>
            <a:ext cx="7978072" cy="707886"/>
          </a:xfrm>
          <a:prstGeom prst="rect">
            <a:avLst/>
          </a:prstGeom>
          <a:noFill/>
        </p:spPr>
        <p:txBody>
          <a:bodyPr wrap="square" rtlCol="0">
            <a:spAutoFit/>
          </a:bodyPr>
          <a:lstStyle/>
          <a:p>
            <a:r>
              <a:rPr lang="sv-SE" sz="2000" dirty="0"/>
              <a:t>Ekologiskt vin framställs av druvor som odlas enligt strikta ekologiska riktlinjer för att främja en mer hållbar och naturlig vinodling</a:t>
            </a:r>
          </a:p>
        </p:txBody>
      </p:sp>
      <p:sp>
        <p:nvSpPr>
          <p:cNvPr id="16" name="textruta 15">
            <a:extLst>
              <a:ext uri="{FF2B5EF4-FFF2-40B4-BE49-F238E27FC236}">
                <a16:creationId xmlns:a16="http://schemas.microsoft.com/office/drawing/2014/main" id="{E69C7F67-6491-8D69-7E74-2A0BBAFE7D71}"/>
              </a:ext>
            </a:extLst>
          </p:cNvPr>
          <p:cNvSpPr txBox="1"/>
          <p:nvPr/>
        </p:nvSpPr>
        <p:spPr>
          <a:xfrm>
            <a:off x="4040742" y="3822852"/>
            <a:ext cx="7978072" cy="1200329"/>
          </a:xfrm>
          <a:prstGeom prst="rect">
            <a:avLst/>
          </a:prstGeom>
          <a:noFill/>
        </p:spPr>
        <p:txBody>
          <a:bodyPr wrap="square" rtlCol="0">
            <a:spAutoFit/>
          </a:bodyPr>
          <a:lstStyle/>
          <a:p>
            <a:r>
              <a:rPr lang="sv-SE" dirty="0"/>
              <a:t>Riktlinjerna varierar något från land till land men gemensamt är:</a:t>
            </a:r>
          </a:p>
          <a:p>
            <a:pPr marL="285750" indent="-285750">
              <a:buFont typeface="Arial" panose="020B0604020202020204" pitchFamily="34" charset="0"/>
              <a:buChar char="•"/>
            </a:pPr>
            <a:r>
              <a:rPr lang="sv-SE" dirty="0"/>
              <a:t>Syntetiska kemiska bekämpningsmedel är förbjudna. (Penetrerande medel)</a:t>
            </a:r>
          </a:p>
          <a:p>
            <a:pPr marL="285750" indent="-285750">
              <a:buFont typeface="Arial" panose="020B0604020202020204" pitchFamily="34" charset="0"/>
              <a:buChar char="•"/>
            </a:pPr>
            <a:r>
              <a:rPr lang="sv-SE" dirty="0"/>
              <a:t>Konstgödsel är förbjudet</a:t>
            </a:r>
          </a:p>
          <a:p>
            <a:pPr marL="285750" indent="-285750">
              <a:buFont typeface="Arial" panose="020B0604020202020204" pitchFamily="34" charset="0"/>
              <a:buChar char="•"/>
            </a:pPr>
            <a:r>
              <a:rPr lang="sv-SE" dirty="0"/>
              <a:t>Genetiskt modifierade organismer är förbjudna</a:t>
            </a:r>
          </a:p>
        </p:txBody>
      </p:sp>
      <p:sp>
        <p:nvSpPr>
          <p:cNvPr id="21" name="textruta 20">
            <a:extLst>
              <a:ext uri="{FF2B5EF4-FFF2-40B4-BE49-F238E27FC236}">
                <a16:creationId xmlns:a16="http://schemas.microsoft.com/office/drawing/2014/main" id="{9AF27AB2-3D3A-0B8D-113E-E6A37D23F638}"/>
              </a:ext>
            </a:extLst>
          </p:cNvPr>
          <p:cNvSpPr txBox="1"/>
          <p:nvPr/>
        </p:nvSpPr>
        <p:spPr>
          <a:xfrm>
            <a:off x="3991437" y="5167178"/>
            <a:ext cx="7743360" cy="646331"/>
          </a:xfrm>
          <a:prstGeom prst="rect">
            <a:avLst/>
          </a:prstGeom>
          <a:noFill/>
        </p:spPr>
        <p:txBody>
          <a:bodyPr wrap="square" rtlCol="0">
            <a:spAutoFit/>
          </a:bodyPr>
          <a:lstStyle/>
          <a:p>
            <a:r>
              <a:rPr lang="sv-SE" dirty="0"/>
              <a:t>Ett ekologiskt vin måste certifieras för att få kallas ekologiskt vilket normalt tar tre år där vingården måste följa ekologiska metoder innan det kan få bli certifierat</a:t>
            </a:r>
          </a:p>
        </p:txBody>
      </p:sp>
    </p:spTree>
    <p:extLst>
      <p:ext uri="{BB962C8B-B14F-4D97-AF65-F5344CB8AC3E}">
        <p14:creationId xmlns:p14="http://schemas.microsoft.com/office/powerpoint/2010/main" val="341207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8185B0-E8CC-6F49-3144-60641069A5E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A4EE78-0D91-6870-CC7C-87B491A44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E6D4B96-1313-3ECC-4116-0F5333E53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390E290B-1CCD-D7F0-D5AB-3E5D1E079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9CE79DD6-12D5-D11D-3CA5-F5A88AFF7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31DC01C-57D3-9719-5706-C781E23B2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BB550719-0E4D-B3E9-1F8D-A8A959C8247F}"/>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kern="1200" dirty="0">
                <a:solidFill>
                  <a:srgbClr val="FFFFFF"/>
                </a:solidFill>
                <a:latin typeface="+mj-lt"/>
                <a:ea typeface="+mj-ea"/>
                <a:cs typeface="+mj-cs"/>
              </a:rPr>
              <a:t>Ekologiskt vin</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5ABAAD0-A641-754D-3336-FD69D73DF4FA}"/>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5ABAAD0-A641-754D-3336-FD69D73DF4FA}"/>
                  </a:ext>
                </a:extLst>
              </p:cNvPr>
              <p:cNvPicPr/>
              <p:nvPr/>
            </p:nvPicPr>
            <p:blipFill>
              <a:blip r:embed="rId4"/>
              <a:stretch>
                <a:fillRect/>
              </a:stretch>
            </p:blipFill>
            <p:spPr>
              <a:xfrm>
                <a:off x="9690493" y="2196293"/>
                <a:ext cx="18000" cy="18000"/>
              </a:xfrm>
              <a:prstGeom prst="rect">
                <a:avLst/>
              </a:prstGeom>
            </p:spPr>
          </p:pic>
        </mc:Fallback>
      </mc:AlternateContent>
      <p:pic>
        <p:nvPicPr>
          <p:cNvPr id="11" name="Bildobjekt 10" descr="En bild som visar utomhus, dryck, person, gräs&#10;&#10;AI-genererat innehåll kan vara felaktigt.">
            <a:extLst>
              <a:ext uri="{FF2B5EF4-FFF2-40B4-BE49-F238E27FC236}">
                <a16:creationId xmlns:a16="http://schemas.microsoft.com/office/drawing/2014/main" id="{66589927-0C89-03CB-F794-43884D6F2D7C}"/>
              </a:ext>
            </a:extLst>
          </p:cNvPr>
          <p:cNvPicPr>
            <a:picLocks noChangeAspect="1"/>
          </p:cNvPicPr>
          <p:nvPr/>
        </p:nvPicPr>
        <p:blipFill>
          <a:blip r:embed="rId5"/>
          <a:stretch>
            <a:fillRect/>
          </a:stretch>
        </p:blipFill>
        <p:spPr>
          <a:xfrm>
            <a:off x="4019030" y="1"/>
            <a:ext cx="3295450" cy="2203832"/>
          </a:xfrm>
          <a:prstGeom prst="rect">
            <a:avLst/>
          </a:prstGeom>
        </p:spPr>
      </p:pic>
      <p:sp>
        <p:nvSpPr>
          <p:cNvPr id="16" name="textruta 15">
            <a:extLst>
              <a:ext uri="{FF2B5EF4-FFF2-40B4-BE49-F238E27FC236}">
                <a16:creationId xmlns:a16="http://schemas.microsoft.com/office/drawing/2014/main" id="{2BA9653B-F7A8-1ED6-5F90-2EB1BA4FD66F}"/>
              </a:ext>
            </a:extLst>
          </p:cNvPr>
          <p:cNvSpPr txBox="1"/>
          <p:nvPr/>
        </p:nvSpPr>
        <p:spPr>
          <a:xfrm>
            <a:off x="4051585" y="2176405"/>
            <a:ext cx="7644418" cy="4308872"/>
          </a:xfrm>
          <a:prstGeom prst="rect">
            <a:avLst/>
          </a:prstGeom>
          <a:noFill/>
          <a:ln>
            <a:solidFill>
              <a:schemeClr val="tx1"/>
            </a:solidFill>
          </a:ln>
        </p:spPr>
        <p:txBody>
          <a:bodyPr wrap="square" rtlCol="0">
            <a:spAutoFit/>
          </a:bodyPr>
          <a:lstStyle/>
          <a:p>
            <a:r>
              <a:rPr lang="sv-SE" sz="2000" dirty="0"/>
              <a:t>Fakta om Ekologiskt vin</a:t>
            </a:r>
          </a:p>
          <a:p>
            <a:endParaRPr lang="sv-SE" sz="2000" dirty="0"/>
          </a:p>
          <a:p>
            <a:r>
              <a:rPr lang="sv-SE" dirty="0"/>
              <a:t>Ekologiska viner får inte druvorna besprutas med syntetiska kemikalier men kopparsulfat och bikarbonat och andra </a:t>
            </a:r>
            <a:r>
              <a:rPr lang="sv-SE" dirty="0" err="1"/>
              <a:t>ytverkande</a:t>
            </a:r>
            <a:r>
              <a:rPr lang="sv-SE" dirty="0"/>
              <a:t> kemikalier är tillåtna</a:t>
            </a:r>
          </a:p>
          <a:p>
            <a:endParaRPr lang="sv-SE" dirty="0"/>
          </a:p>
          <a:p>
            <a:r>
              <a:rPr lang="sv-SE" dirty="0"/>
              <a:t>Mängden svavel som får tillsättas i ekologiska viner är begränsat</a:t>
            </a:r>
          </a:p>
          <a:p>
            <a:endParaRPr lang="sv-SE" dirty="0"/>
          </a:p>
          <a:p>
            <a:r>
              <a:rPr lang="sv-SE" dirty="0"/>
              <a:t>Ekologisk odling kräver en högre arbetsinsats per ytenhet vin vilket gör vinet dyrare att tillverka</a:t>
            </a:r>
          </a:p>
          <a:p>
            <a:endParaRPr lang="sv-SE" dirty="0"/>
          </a:p>
          <a:p>
            <a:r>
              <a:rPr lang="sv-SE" dirty="0"/>
              <a:t>Certifiering är för många en dyr affär och inte lönsam och berör bara odling</a:t>
            </a:r>
          </a:p>
          <a:p>
            <a:endParaRPr lang="sv-SE" dirty="0"/>
          </a:p>
          <a:p>
            <a:r>
              <a:rPr lang="sv-SE" dirty="0"/>
              <a:t>Många små odlare odlar ekologiskt men har inte råd att ansöka om det</a:t>
            </a:r>
          </a:p>
          <a:p>
            <a:endParaRPr lang="sv-SE" dirty="0"/>
          </a:p>
          <a:p>
            <a:r>
              <a:rPr lang="sv-SE" dirty="0"/>
              <a:t>Kompost och gräs/ogräsklipp samt naturgödsel används som gödsel</a:t>
            </a:r>
          </a:p>
        </p:txBody>
      </p:sp>
    </p:spTree>
    <p:extLst>
      <p:ext uri="{BB962C8B-B14F-4D97-AF65-F5344CB8AC3E}">
        <p14:creationId xmlns:p14="http://schemas.microsoft.com/office/powerpoint/2010/main" val="14711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DD1E5D-4127-0A83-312F-F4545EAACF1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3C3518-4796-FCCB-4C0B-3CA78251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438C9783-0428-B538-ACE5-5C115FBAA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CDD16F67-3A2D-B4E9-14A2-0E528D0DF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4EE43EB9-A95A-8240-82A5-676325377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39B0EB9-C90C-E0F2-3F94-256E48F7F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C03621D8-94F3-A97B-CF1A-665412906C82}"/>
              </a:ext>
            </a:extLst>
          </p:cNvPr>
          <p:cNvSpPr>
            <a:spLocks noGrp="1"/>
          </p:cNvSpPr>
          <p:nvPr>
            <p:ph type="title"/>
          </p:nvPr>
        </p:nvSpPr>
        <p:spPr>
          <a:xfrm>
            <a:off x="578888" y="1317189"/>
            <a:ext cx="2880828" cy="3071906"/>
          </a:xfrm>
        </p:spPr>
        <p:txBody>
          <a:bodyPr vert="horz" lIns="91440" tIns="45720" rIns="91440" bIns="45720" rtlCol="0" anchor="t">
            <a:normAutofit/>
          </a:bodyPr>
          <a:lstStyle/>
          <a:p>
            <a:r>
              <a:rPr lang="sv-SE" sz="4000" kern="1200" dirty="0">
                <a:solidFill>
                  <a:srgbClr val="FFFFFF"/>
                </a:solidFill>
                <a:latin typeface="+mj-lt"/>
                <a:ea typeface="+mj-ea"/>
                <a:cs typeface="+mj-cs"/>
              </a:rPr>
              <a:t>Ekologiskt vin</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E8F5661C-02D7-52B4-CB16-CAAD9460BA86}"/>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E8F5661C-02D7-52B4-CB16-CAAD9460BA86}"/>
                  </a:ext>
                </a:extLst>
              </p:cNvPr>
              <p:cNvPicPr/>
              <p:nvPr/>
            </p:nvPicPr>
            <p:blipFill>
              <a:blip r:embed="rId4"/>
              <a:stretch>
                <a:fillRect/>
              </a:stretch>
            </p:blipFill>
            <p:spPr>
              <a:xfrm>
                <a:off x="9690493" y="2196293"/>
                <a:ext cx="18000" cy="18000"/>
              </a:xfrm>
              <a:prstGeom prst="rect">
                <a:avLst/>
              </a:prstGeom>
            </p:spPr>
          </p:pic>
        </mc:Fallback>
      </mc:AlternateContent>
      <p:pic>
        <p:nvPicPr>
          <p:cNvPr id="4" name="Bildobjekt 3" descr="En bild som visar dryck, person, himmel, utomhus&#10;&#10;AI-genererat innehåll kan vara felaktigt.">
            <a:extLst>
              <a:ext uri="{FF2B5EF4-FFF2-40B4-BE49-F238E27FC236}">
                <a16:creationId xmlns:a16="http://schemas.microsoft.com/office/drawing/2014/main" id="{0F2B0959-3BC2-F84E-E08A-C774897A225B}"/>
              </a:ext>
            </a:extLst>
          </p:cNvPr>
          <p:cNvPicPr>
            <a:picLocks noChangeAspect="1"/>
          </p:cNvPicPr>
          <p:nvPr/>
        </p:nvPicPr>
        <p:blipFill>
          <a:blip r:embed="rId5"/>
          <a:stretch>
            <a:fillRect/>
          </a:stretch>
        </p:blipFill>
        <p:spPr>
          <a:xfrm>
            <a:off x="4038604" y="70398"/>
            <a:ext cx="3619814" cy="2606266"/>
          </a:xfrm>
          <a:prstGeom prst="rect">
            <a:avLst/>
          </a:prstGeom>
        </p:spPr>
      </p:pic>
      <p:sp>
        <p:nvSpPr>
          <p:cNvPr id="5" name="textruta 4">
            <a:extLst>
              <a:ext uri="{FF2B5EF4-FFF2-40B4-BE49-F238E27FC236}">
                <a16:creationId xmlns:a16="http://schemas.microsoft.com/office/drawing/2014/main" id="{B5965F70-D035-CB69-6FF4-CA672E5BDA64}"/>
              </a:ext>
            </a:extLst>
          </p:cNvPr>
          <p:cNvSpPr txBox="1"/>
          <p:nvPr/>
        </p:nvSpPr>
        <p:spPr>
          <a:xfrm>
            <a:off x="4040742" y="2747062"/>
            <a:ext cx="7473522" cy="4001095"/>
          </a:xfrm>
          <a:prstGeom prst="rect">
            <a:avLst/>
          </a:prstGeom>
          <a:noFill/>
        </p:spPr>
        <p:txBody>
          <a:bodyPr wrap="square" rtlCol="0">
            <a:spAutoFit/>
          </a:bodyPr>
          <a:lstStyle/>
          <a:p>
            <a:r>
              <a:rPr lang="sv-SE" sz="2000" dirty="0"/>
              <a:t>Smak och kvalitet</a:t>
            </a:r>
          </a:p>
          <a:p>
            <a:endParaRPr lang="sv-SE" dirty="0"/>
          </a:p>
          <a:p>
            <a:r>
              <a:rPr lang="sv-SE" dirty="0"/>
              <a:t>Ekologiska viner anses ofta ha renare och mer naturliga smaker eftersom de påverkas mindre av kemiska inslag. </a:t>
            </a:r>
          </a:p>
          <a:p>
            <a:endParaRPr lang="sv-SE" dirty="0"/>
          </a:p>
          <a:p>
            <a:r>
              <a:rPr lang="sv-SE" dirty="0"/>
              <a:t>Många vinproducenter som arbetar efter ekologiskt strävar efter att låta vinets </a:t>
            </a:r>
            <a:r>
              <a:rPr lang="sv-SE" dirty="0" err="1"/>
              <a:t>Terroir</a:t>
            </a:r>
            <a:r>
              <a:rPr lang="sv-SE" dirty="0"/>
              <a:t> –de unika förhållanden i vingården-komma fram i smaken.</a:t>
            </a:r>
          </a:p>
          <a:p>
            <a:endParaRPr lang="sv-SE" dirty="0"/>
          </a:p>
          <a:p>
            <a:r>
              <a:rPr lang="sv-SE" sz="2000" dirty="0"/>
              <a:t>Popularitet och marknad</a:t>
            </a:r>
          </a:p>
          <a:p>
            <a:r>
              <a:rPr lang="sv-SE" dirty="0"/>
              <a:t>Intresset för Ekologiska viner på systembolaget har ökat från 0,43 % till 18% av den totala försäljningen på de senaste åren.</a:t>
            </a:r>
          </a:p>
          <a:p>
            <a:endParaRPr lang="sv-SE" dirty="0"/>
          </a:p>
          <a:p>
            <a:r>
              <a:rPr lang="sv-SE" dirty="0"/>
              <a:t>Många väljer ekologiskt för att stödja mer hållbara metoder.</a:t>
            </a:r>
          </a:p>
          <a:p>
            <a:endParaRPr lang="sv-SE" dirty="0"/>
          </a:p>
        </p:txBody>
      </p:sp>
    </p:spTree>
    <p:extLst>
      <p:ext uri="{BB962C8B-B14F-4D97-AF65-F5344CB8AC3E}">
        <p14:creationId xmlns:p14="http://schemas.microsoft.com/office/powerpoint/2010/main" val="90473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9D51D4D3-C458-B421-1195-F0C75DEA7B2F}"/>
              </a:ext>
            </a:extLst>
          </p:cNvPr>
          <p:cNvSpPr>
            <a:spLocks noGrp="1"/>
          </p:cNvSpPr>
          <p:nvPr>
            <p:ph type="title"/>
          </p:nvPr>
        </p:nvSpPr>
        <p:spPr>
          <a:xfrm>
            <a:off x="578887" y="1317189"/>
            <a:ext cx="3158123" cy="2930742"/>
          </a:xfrm>
        </p:spPr>
        <p:txBody>
          <a:bodyPr vert="horz" lIns="91440" tIns="45720" rIns="91440" bIns="45720" rtlCol="0" anchor="t">
            <a:normAutofit/>
          </a:bodyPr>
          <a:lstStyle/>
          <a:p>
            <a:r>
              <a:rPr lang="sv-SE" sz="4000" dirty="0">
                <a:solidFill>
                  <a:srgbClr val="FFFFFF"/>
                </a:solidFill>
              </a:rPr>
              <a:t>Biodynamiskt vin</a:t>
            </a:r>
            <a:endParaRPr lang="en-US" sz="4000" kern="1200" dirty="0">
              <a:solidFill>
                <a:srgbClr val="FFFFFF"/>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3" name="Pennanteckning 22">
                <a:extLst>
                  <a:ext uri="{FF2B5EF4-FFF2-40B4-BE49-F238E27FC236}">
                    <a16:creationId xmlns:a16="http://schemas.microsoft.com/office/drawing/2014/main" id="{F0C53DAD-49BD-057A-D195-6ABAFCB3739D}"/>
                  </a:ext>
                </a:extLst>
              </p14:cNvPr>
              <p14:cNvContentPartPr/>
              <p14:nvPr/>
            </p14:nvContentPartPr>
            <p14:xfrm>
              <a:off x="9699493" y="2205293"/>
              <a:ext cx="360" cy="360"/>
            </p14:xfrm>
          </p:contentPart>
        </mc:Choice>
        <mc:Fallback xmlns="">
          <p:pic>
            <p:nvPicPr>
              <p:cNvPr id="23" name="Pennanteckning 22">
                <a:extLst>
                  <a:ext uri="{FF2B5EF4-FFF2-40B4-BE49-F238E27FC236}">
                    <a16:creationId xmlns:a16="http://schemas.microsoft.com/office/drawing/2014/main" id="{F0C53DAD-49BD-057A-D195-6ABAFCB3739D}"/>
                  </a:ext>
                </a:extLst>
              </p:cNvPr>
              <p:cNvPicPr/>
              <p:nvPr/>
            </p:nvPicPr>
            <p:blipFill>
              <a:blip r:embed="rId4"/>
              <a:stretch>
                <a:fillRect/>
              </a:stretch>
            </p:blipFill>
            <p:spPr>
              <a:xfrm>
                <a:off x="9690493" y="2196293"/>
                <a:ext cx="18000" cy="18000"/>
              </a:xfrm>
              <a:prstGeom prst="rect">
                <a:avLst/>
              </a:prstGeom>
            </p:spPr>
          </p:pic>
        </mc:Fallback>
      </mc:AlternateContent>
      <p:pic>
        <p:nvPicPr>
          <p:cNvPr id="3" name="Bildobjekt 2">
            <a:extLst>
              <a:ext uri="{FF2B5EF4-FFF2-40B4-BE49-F238E27FC236}">
                <a16:creationId xmlns:a16="http://schemas.microsoft.com/office/drawing/2014/main" id="{F42A9C58-68F4-72AA-7E0B-733C2B26127F}"/>
              </a:ext>
            </a:extLst>
          </p:cNvPr>
          <p:cNvPicPr>
            <a:picLocks noChangeAspect="1"/>
          </p:cNvPicPr>
          <p:nvPr/>
        </p:nvPicPr>
        <p:blipFill>
          <a:blip r:embed="rId5"/>
          <a:stretch>
            <a:fillRect/>
          </a:stretch>
        </p:blipFill>
        <p:spPr>
          <a:xfrm>
            <a:off x="4178873" y="1185561"/>
            <a:ext cx="7978094" cy="4486448"/>
          </a:xfrm>
          <a:prstGeom prst="rect">
            <a:avLst/>
          </a:prstGeom>
        </p:spPr>
      </p:pic>
    </p:spTree>
    <p:extLst>
      <p:ext uri="{BB962C8B-B14F-4D97-AF65-F5344CB8AC3E}">
        <p14:creationId xmlns:p14="http://schemas.microsoft.com/office/powerpoint/2010/main" val="1678446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2012</Words>
  <Application>Microsoft Office PowerPoint</Application>
  <PresentationFormat>Bredbild</PresentationFormat>
  <Paragraphs>233</Paragraphs>
  <Slides>27</Slides>
  <Notes>25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27</vt:i4>
      </vt:variant>
    </vt:vector>
  </HeadingPairs>
  <TitlesOfParts>
    <vt:vector size="34" baseType="lpstr">
      <vt:lpstr>Aptos</vt:lpstr>
      <vt:lpstr>Arial</vt:lpstr>
      <vt:lpstr>Calibri</vt:lpstr>
      <vt:lpstr>Calibri Light</vt:lpstr>
      <vt:lpstr>Google Sans</vt:lpstr>
      <vt:lpstr>Lora</vt:lpstr>
      <vt:lpstr>Office-tema</vt:lpstr>
      <vt:lpstr>Vinets Dag Mat och Naturviner </vt:lpstr>
      <vt:lpstr>Program  </vt:lpstr>
      <vt:lpstr>Naturviner historia</vt:lpstr>
      <vt:lpstr>Naturviner historia</vt:lpstr>
      <vt:lpstr>PowerPoint-presentation</vt:lpstr>
      <vt:lpstr>Ekologiskt vin</vt:lpstr>
      <vt:lpstr>Ekologiskt vin</vt:lpstr>
      <vt:lpstr>Ekologiskt vin</vt:lpstr>
      <vt:lpstr>Biodynamiskt vin</vt:lpstr>
      <vt:lpstr>Odling och tillverkning</vt:lpstr>
      <vt:lpstr>Ekologisk och Biodynamiskt vin</vt:lpstr>
      <vt:lpstr>Naturviner </vt:lpstr>
      <vt:lpstr>Naturviner i världen</vt:lpstr>
      <vt:lpstr>Att tänka på vid val av vin till mat</vt:lpstr>
      <vt:lpstr>Att tänka på vid val av vin till mat</vt:lpstr>
      <vt:lpstr>Att tänka på vid val av vin till mat</vt:lpstr>
      <vt:lpstr>Att tänka på vid val av vin till mat</vt:lpstr>
      <vt:lpstr>Prova Vin 1 </vt:lpstr>
      <vt:lpstr>Prova Vin 1 </vt:lpstr>
      <vt:lpstr>Prova Vin 2   </vt:lpstr>
      <vt:lpstr>Prova Vin 2   </vt:lpstr>
      <vt:lpstr>Prova Vin 3   </vt:lpstr>
      <vt:lpstr>Prova Vin 3   </vt:lpstr>
      <vt:lpstr>Prova Vin 4 lämpligt till mat med sötma  </vt:lpstr>
      <vt:lpstr>Prova Vin 4 lämpligt till mat med sötma  </vt:lpstr>
      <vt:lpstr>Prova Vin 5 till kvällens måltid  </vt:lpstr>
      <vt:lpstr>Prova Vin 5 till kvällens måltid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Vinprovning hos Familjen Trygg</dc:title>
  <dc:creator>Leif Nilsson</dc:creator>
  <cp:lastModifiedBy>Göran Martinsson</cp:lastModifiedBy>
  <cp:revision>40</cp:revision>
  <dcterms:created xsi:type="dcterms:W3CDTF">2022-05-31T09:26:20Z</dcterms:created>
  <dcterms:modified xsi:type="dcterms:W3CDTF">2026-01-25T07:47:51Z</dcterms:modified>
</cp:coreProperties>
</file>