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258" r:id="rId3"/>
    <p:sldId id="278" r:id="rId4"/>
    <p:sldId id="259" r:id="rId5"/>
    <p:sldId id="257" r:id="rId6"/>
    <p:sldId id="284" r:id="rId7"/>
    <p:sldId id="277" r:id="rId8"/>
    <p:sldId id="291" r:id="rId9"/>
    <p:sldId id="279" r:id="rId10"/>
    <p:sldId id="285" r:id="rId11"/>
    <p:sldId id="286" r:id="rId12"/>
    <p:sldId id="283" r:id="rId13"/>
    <p:sldId id="263" r:id="rId14"/>
    <p:sldId id="272" r:id="rId15"/>
    <p:sldId id="288" r:id="rId16"/>
    <p:sldId id="280" r:id="rId17"/>
    <p:sldId id="275" r:id="rId18"/>
    <p:sldId id="290" r:id="rId19"/>
    <p:sldId id="289" r:id="rId20"/>
    <p:sldId id="268" r:id="rId21"/>
    <p:sldId id="282" r:id="rId22"/>
  </p:sldIdLst>
  <p:sldSz cx="9144000" cy="6858000" type="screen4x3"/>
  <p:notesSz cx="6888163" cy="100187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093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093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6FB96394-3FF7-4FF2-B0E7-194AD7E6C832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093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093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EB206843-49FC-4014-9EC4-EEE090D2C0E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11 </a:t>
            </a:r>
            <a:r>
              <a:rPr lang="sv-SE" dirty="0" err="1" smtClean="0"/>
              <a:t>st</a:t>
            </a:r>
            <a:r>
              <a:rPr lang="sv-SE" dirty="0" smtClean="0"/>
              <a:t> i f.d. </a:t>
            </a:r>
            <a:r>
              <a:rPr lang="sv-SE" dirty="0" err="1" smtClean="0"/>
              <a:t>väst-Tyskland</a:t>
            </a:r>
            <a:r>
              <a:rPr lang="sv-SE" dirty="0" smtClean="0"/>
              <a:t>, 2 </a:t>
            </a:r>
            <a:r>
              <a:rPr lang="sv-SE" dirty="0" err="1" smtClean="0"/>
              <a:t>st</a:t>
            </a:r>
            <a:r>
              <a:rPr lang="sv-SE" dirty="0" smtClean="0"/>
              <a:t> (</a:t>
            </a:r>
            <a:r>
              <a:rPr lang="sv-SE" dirty="0" err="1" smtClean="0"/>
              <a:t>Saale-Unstrut</a:t>
            </a:r>
            <a:r>
              <a:rPr lang="sv-SE" dirty="0" smtClean="0"/>
              <a:t> och</a:t>
            </a:r>
            <a:r>
              <a:rPr lang="sv-SE" baseline="0" dirty="0" smtClean="0"/>
              <a:t> Sachsen) i öst.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6843-49FC-4014-9EC4-EEE090D2C0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CB254-AF3C-4CAC-88FB-1FFD7729EA8D}" type="slidenum">
              <a:rPr lang="sv-SE"/>
              <a:pPr/>
              <a:t>16</a:t>
            </a:fld>
            <a:endParaRPr lang="sv-S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CB254-AF3C-4CAC-88FB-1FFD7729EA8D}" type="slidenum">
              <a:rPr lang="sv-SE"/>
              <a:pPr/>
              <a:t>9</a:t>
            </a:fld>
            <a:endParaRPr lang="sv-S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CB254-AF3C-4CAC-88FB-1FFD7729EA8D}" type="slidenum">
              <a:rPr lang="sv-SE"/>
              <a:pPr/>
              <a:t>12</a:t>
            </a:fld>
            <a:endParaRPr lang="sv-S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76F5-F07D-4638-9954-B815B50A4549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CB254-AF3C-4CAC-88FB-1FFD7729EA8D}" type="slidenum">
              <a:rPr lang="sv-SE"/>
              <a:pPr/>
              <a:t>15</a:t>
            </a:fld>
            <a:endParaRPr lang="sv-S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7D96-1D05-4445-9F83-63AFBD742539}" type="datetimeFigureOut">
              <a:rPr lang="sv-SE" smtClean="0"/>
              <a:pPr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477D-6061-400A-AD7F-2BE1D8E8729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sv-SE" sz="4000" dirty="0" smtClean="0"/>
              <a:t>Denna presentation får du för ditt personliga bruk, att titta på och lära av.</a:t>
            </a:r>
            <a:br>
              <a:rPr lang="sv-SE" sz="4000" dirty="0" smtClean="0"/>
            </a:b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Du får inte använda den kommersiellt.</a:t>
            </a:r>
            <a:br>
              <a:rPr lang="sv-SE" sz="4000" dirty="0" smtClean="0"/>
            </a:b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Vänligen respektera detta.</a:t>
            </a:r>
            <a:br>
              <a:rPr lang="sv-SE" sz="4000" dirty="0" smtClean="0"/>
            </a:br>
            <a:r>
              <a:rPr lang="sv-SE" sz="4000" dirty="0" smtClean="0"/>
              <a:t>Hälsningar</a:t>
            </a:r>
            <a:br>
              <a:rPr lang="sv-SE" sz="4000" dirty="0" smtClean="0"/>
            </a:br>
            <a:r>
              <a:rPr lang="sv-SE" sz="4000" dirty="0" smtClean="0">
                <a:latin typeface="Freestyle Script" pitchFamily="66" charset="0"/>
              </a:rPr>
              <a:t>Gunnar Lindholm</a:t>
            </a:r>
            <a:br>
              <a:rPr lang="sv-SE" sz="4000" dirty="0" smtClean="0">
                <a:latin typeface="Freestyle Script" pitchFamily="66" charset="0"/>
              </a:rPr>
            </a:br>
            <a:r>
              <a:rPr lang="sv-SE" sz="1600" dirty="0" smtClean="0"/>
              <a:t>Wine Consulting Sweden</a:t>
            </a:r>
            <a:endParaRPr lang="sv-S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v-SE" dirty="0" smtClean="0"/>
              <a:t>Vin nr 1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6131024" cy="4968552"/>
          </a:xfrm>
        </p:spPr>
        <p:txBody>
          <a:bodyPr>
            <a:normAutofit/>
          </a:bodyPr>
          <a:lstStyle/>
          <a:p>
            <a:pPr marL="4763" lvl="0" indent="0" fontAlgn="b">
              <a:spcBef>
                <a:spcPts val="0"/>
              </a:spcBef>
              <a:buNone/>
            </a:pPr>
            <a:r>
              <a:rPr lang="de-DE" noProof="1" smtClean="0">
                <a:solidFill>
                  <a:srgbClr val="000000"/>
                </a:solidFill>
                <a:latin typeface="+mj-lt"/>
              </a:rPr>
              <a:t>Nr 72093, Reichsrat von Buhl Riesling Trocken</a:t>
            </a:r>
            <a:r>
              <a:rPr lang="sv-SE" dirty="0" smtClean="0">
                <a:solidFill>
                  <a:srgbClr val="000000"/>
                </a:solidFill>
              </a:rPr>
              <a:t> 2022</a:t>
            </a:r>
            <a:r>
              <a:rPr lang="de-DE" noProof="1" smtClean="0">
                <a:solidFill>
                  <a:srgbClr val="000000"/>
                </a:solidFill>
                <a:latin typeface="+mj-lt"/>
              </a:rPr>
              <a:t>, 149 kr</a:t>
            </a:r>
          </a:p>
          <a:p>
            <a:pPr marL="4763" lvl="0" indent="0" fontAlgn="b">
              <a:spcBef>
                <a:spcPts val="0"/>
              </a:spcBef>
              <a:buNone/>
            </a:pPr>
            <a:endParaRPr lang="de-DE" noProof="1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Distrikt: </a:t>
            </a:r>
            <a:r>
              <a:rPr lang="sv-SE" dirty="0" smtClean="0"/>
              <a:t>Pfalz</a:t>
            </a:r>
          </a:p>
          <a:p>
            <a:pPr marL="0" indent="0" fontAlgn="b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Druvor: 100% Riesling. Restsocker &lt;3 g/l</a:t>
            </a: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Övrigt: </a:t>
            </a:r>
            <a:r>
              <a:rPr lang="sv-SE" dirty="0" smtClean="0">
                <a:latin typeface="+mj-lt"/>
              </a:rPr>
              <a:t>Producenten är</a:t>
            </a:r>
          </a:p>
          <a:p>
            <a:pPr marL="6350" indent="-6350">
              <a:buNone/>
            </a:pPr>
            <a:r>
              <a:rPr lang="sv-SE" dirty="0" smtClean="0">
                <a:latin typeface="+mj-lt"/>
              </a:rPr>
              <a:t>medlem i VDP. Vinet är på</a:t>
            </a:r>
          </a:p>
          <a:p>
            <a:pPr marL="6350" indent="-6350">
              <a:buNone/>
            </a:pPr>
            <a:r>
              <a:rPr lang="sv-SE" dirty="0" smtClean="0">
                <a:latin typeface="+mj-lt"/>
              </a:rPr>
              <a:t>enklaste nivå, </a:t>
            </a:r>
            <a:r>
              <a:rPr lang="sv-SE" b="1" dirty="0" err="1" smtClean="0">
                <a:latin typeface="+mj-lt"/>
              </a:rPr>
              <a:t>Gutswein</a:t>
            </a:r>
            <a:endParaRPr lang="sv-SE" b="1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973" y="4416127"/>
            <a:ext cx="181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k pil 7"/>
          <p:cNvCxnSpPr/>
          <p:nvPr/>
        </p:nvCxnSpPr>
        <p:spPr>
          <a:xfrm flipV="1">
            <a:off x="6444208" y="1196752"/>
            <a:ext cx="1224136" cy="32403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Produktbild för Reichsrat von Buh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4624"/>
            <a:ext cx="1517920" cy="6669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oduktbild för Karl Schae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32656"/>
            <a:ext cx="1372085" cy="625671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v-SE" dirty="0" smtClean="0"/>
              <a:t>Vin nr 2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6131024" cy="5400600"/>
          </a:xfrm>
        </p:spPr>
        <p:txBody>
          <a:bodyPr>
            <a:normAutofit/>
          </a:bodyPr>
          <a:lstStyle/>
          <a:p>
            <a:pPr marL="4763" lvl="0" indent="0" fontAlgn="b">
              <a:spcBef>
                <a:spcPts val="0"/>
              </a:spcBef>
              <a:buNone/>
            </a:pPr>
            <a:r>
              <a:rPr lang="de-DE" noProof="1" smtClean="0">
                <a:solidFill>
                  <a:srgbClr val="000000"/>
                </a:solidFill>
                <a:latin typeface="+mj-lt"/>
              </a:rPr>
              <a:t>Nr </a:t>
            </a:r>
            <a:r>
              <a:rPr lang="sv-SE" dirty="0" smtClean="0">
                <a:solidFill>
                  <a:srgbClr val="000000"/>
                </a:solidFill>
              </a:rPr>
              <a:t>77494</a:t>
            </a:r>
            <a:r>
              <a:rPr lang="de-DE" noProof="1" smtClean="0">
                <a:latin typeface="+mj-lt"/>
              </a:rPr>
              <a:t>, </a:t>
            </a:r>
            <a:r>
              <a:rPr lang="de-DE" dirty="0" smtClean="0">
                <a:solidFill>
                  <a:srgbClr val="000000"/>
                </a:solidFill>
              </a:rPr>
              <a:t>Karl Schaefer </a:t>
            </a:r>
            <a:r>
              <a:rPr lang="de-DE" dirty="0" err="1" smtClean="0">
                <a:solidFill>
                  <a:srgbClr val="000000"/>
                </a:solidFill>
              </a:rPr>
              <a:t>Wachenheimer</a:t>
            </a:r>
            <a:r>
              <a:rPr lang="de-DE" dirty="0" smtClean="0">
                <a:solidFill>
                  <a:srgbClr val="000000"/>
                </a:solidFill>
              </a:rPr>
              <a:t> Gerümpel Riesling</a:t>
            </a:r>
            <a:r>
              <a:rPr lang="de-DE" noProof="1" smtClean="0">
                <a:latin typeface="+mj-lt"/>
              </a:rPr>
              <a:t>, 230 kr</a:t>
            </a:r>
          </a:p>
          <a:p>
            <a:pPr marL="4763" lvl="0" indent="0" fontAlgn="b">
              <a:spcBef>
                <a:spcPts val="0"/>
              </a:spcBef>
              <a:buNone/>
            </a:pPr>
            <a:endParaRPr lang="de-DE" noProof="1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Distrikt: </a:t>
            </a:r>
            <a:r>
              <a:rPr lang="sv-SE" dirty="0" smtClean="0"/>
              <a:t>Pfalz</a:t>
            </a:r>
          </a:p>
          <a:p>
            <a:pPr marL="0" indent="0" fontAlgn="b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Druvor: 100% Riesling. Restsocker 5 g/l</a:t>
            </a: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Övrigt: </a:t>
            </a:r>
            <a:r>
              <a:rPr lang="sv-SE" dirty="0" smtClean="0"/>
              <a:t>Producenten är</a:t>
            </a:r>
          </a:p>
          <a:p>
            <a:pPr marL="6350" indent="-6350">
              <a:buNone/>
            </a:pPr>
            <a:r>
              <a:rPr lang="sv-SE" dirty="0" smtClean="0"/>
              <a:t>medlem i VDP. Vinet är på</a:t>
            </a:r>
          </a:p>
          <a:p>
            <a:pPr marL="6350" indent="-6350">
              <a:buNone/>
            </a:pPr>
            <a:r>
              <a:rPr lang="sv-SE" dirty="0" smtClean="0"/>
              <a:t>nivå 3, </a:t>
            </a:r>
            <a:r>
              <a:rPr lang="sv-SE" b="1" dirty="0" err="1" smtClean="0"/>
              <a:t>Erste</a:t>
            </a:r>
            <a:r>
              <a:rPr lang="sv-SE" b="1" dirty="0" smtClean="0"/>
              <a:t> Lage</a:t>
            </a:r>
            <a:endParaRPr lang="sv-SE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7596336" y="620688"/>
            <a:ext cx="1080120" cy="10801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sv-SE" sz="4000" dirty="0" smtClean="0"/>
              <a:t>Jämför de två första vinerna</a:t>
            </a:r>
            <a:br>
              <a:rPr lang="sv-SE" sz="4000" dirty="0" smtClean="0"/>
            </a:br>
            <a:endParaRPr lang="sv-SE" sz="4000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8435280" cy="4525963"/>
          </a:xfrm>
        </p:spPr>
        <p:txBody>
          <a:bodyPr/>
          <a:lstStyle/>
          <a:p>
            <a:r>
              <a:rPr lang="sv-SE" dirty="0" smtClean="0"/>
              <a:t>Druvsort och distrikt är desamma</a:t>
            </a:r>
          </a:p>
          <a:p>
            <a:r>
              <a:rPr lang="sv-SE" dirty="0" smtClean="0"/>
              <a:t>Producenterna är olika, men de är båda kvalitetsproducenter</a:t>
            </a:r>
          </a:p>
          <a:p>
            <a:r>
              <a:rPr lang="sv-SE" dirty="0" smtClean="0"/>
              <a:t>Ett är </a:t>
            </a:r>
            <a:r>
              <a:rPr lang="sv-SE" dirty="0" err="1" smtClean="0"/>
              <a:t>Gutswein</a:t>
            </a:r>
            <a:r>
              <a:rPr lang="sv-SE" dirty="0" smtClean="0"/>
              <a:t>, det andra är </a:t>
            </a:r>
            <a:r>
              <a:rPr lang="sv-SE" dirty="0" err="1" smtClean="0"/>
              <a:t>Erste</a:t>
            </a:r>
            <a:r>
              <a:rPr lang="sv-SE" dirty="0" smtClean="0"/>
              <a:t> Lage</a:t>
            </a:r>
          </a:p>
          <a:p>
            <a:r>
              <a:rPr lang="sv-SE" dirty="0" smtClean="0"/>
              <a:t>Det andra vinet är drygt 60% dyrare</a:t>
            </a:r>
          </a:p>
          <a:p>
            <a:endParaRPr lang="sv-SE" dirty="0" smtClean="0"/>
          </a:p>
          <a:p>
            <a:pPr>
              <a:buNone/>
            </a:pPr>
            <a:r>
              <a:rPr lang="sv-SE" sz="4000" b="1" dirty="0" smtClean="0"/>
              <a:t>Är de olika bra? Har de olika karaktär?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Nästa vin: </a:t>
            </a:r>
            <a:r>
              <a:rPr lang="sv-SE" dirty="0" err="1" smtClean="0"/>
              <a:t>Weißburgunder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07504" y="1340768"/>
            <a:ext cx="5472608" cy="4896544"/>
          </a:xfrm>
        </p:spPr>
        <p:txBody>
          <a:bodyPr>
            <a:normAutofit/>
          </a:bodyPr>
          <a:lstStyle/>
          <a:p>
            <a:r>
              <a:rPr lang="sv-SE" dirty="0" err="1" smtClean="0"/>
              <a:t>Weiß</a:t>
            </a:r>
            <a:r>
              <a:rPr lang="sv-SE" dirty="0" smtClean="0"/>
              <a:t> = vit = </a:t>
            </a:r>
            <a:r>
              <a:rPr lang="sv-SE" dirty="0" err="1" smtClean="0"/>
              <a:t>blanc</a:t>
            </a:r>
            <a:r>
              <a:rPr lang="sv-SE" dirty="0" smtClean="0"/>
              <a:t> på franska.</a:t>
            </a:r>
          </a:p>
          <a:p>
            <a:r>
              <a:rPr lang="sv-SE" dirty="0" smtClean="0"/>
              <a:t>Burgunder = Bourgognevin, alltså </a:t>
            </a:r>
            <a:r>
              <a:rPr lang="sv-SE" dirty="0" err="1" smtClean="0"/>
              <a:t>Pinot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Weißburgunder</a:t>
            </a:r>
            <a:endParaRPr lang="sv-SE" dirty="0"/>
          </a:p>
          <a:p>
            <a:pPr>
              <a:buNone/>
            </a:pPr>
            <a:r>
              <a:rPr lang="sv-SE" dirty="0" smtClean="0"/>
              <a:t>	= </a:t>
            </a:r>
            <a:r>
              <a:rPr lang="sv-SE" dirty="0" err="1" smtClean="0"/>
              <a:t>Pinot</a:t>
            </a:r>
            <a:r>
              <a:rPr lang="sv-SE" dirty="0" smtClean="0"/>
              <a:t> Blanc.</a:t>
            </a:r>
          </a:p>
          <a:p>
            <a:r>
              <a:rPr lang="sv-SE" dirty="0" smtClean="0"/>
              <a:t>Har typiskt en lätt, blommig doft med vita blommor och gul frukt. Ofta ett perfekt buffévin.</a:t>
            </a:r>
            <a:endParaRPr lang="sv-SE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793" y="2132856"/>
            <a:ext cx="39417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v-SE" dirty="0" smtClean="0"/>
              <a:t>Vin nr 3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6131024" cy="4968552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pPr marL="4763" lvl="0" indent="0" fontAlgn="b">
              <a:spcBef>
                <a:spcPts val="0"/>
              </a:spcBef>
              <a:buNone/>
            </a:pPr>
            <a:r>
              <a:rPr lang="de-DE" noProof="1" smtClean="0">
                <a:solidFill>
                  <a:srgbClr val="000000"/>
                </a:solidFill>
                <a:latin typeface="+mj-lt"/>
              </a:rPr>
              <a:t>Nr </a:t>
            </a:r>
            <a:r>
              <a:rPr lang="sv-SE" b="1" dirty="0" smtClean="0"/>
              <a:t>73642</a:t>
            </a:r>
            <a:r>
              <a:rPr lang="de-DE" noProof="1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de-DE" dirty="0" smtClean="0"/>
              <a:t>Weingut </a:t>
            </a:r>
            <a:r>
              <a:rPr lang="de-DE" dirty="0" err="1" smtClean="0"/>
              <a:t>Münzberg</a:t>
            </a:r>
            <a:r>
              <a:rPr lang="de-DE" dirty="0" smtClean="0"/>
              <a:t> </a:t>
            </a:r>
            <a:r>
              <a:rPr lang="de-DE" dirty="0" err="1" smtClean="0"/>
              <a:t>Godramstein</a:t>
            </a:r>
            <a:r>
              <a:rPr lang="de-DE" dirty="0" smtClean="0"/>
              <a:t> Löb-Lehm </a:t>
            </a:r>
            <a:r>
              <a:rPr lang="de-DE" dirty="0" err="1" smtClean="0"/>
              <a:t>Weisser</a:t>
            </a:r>
            <a:r>
              <a:rPr lang="de-DE" dirty="0" smtClean="0"/>
              <a:t> Burgunder</a:t>
            </a:r>
            <a:r>
              <a:rPr lang="de-DE" noProof="1" smtClean="0">
                <a:solidFill>
                  <a:srgbClr val="000000"/>
                </a:solidFill>
                <a:latin typeface="+mj-lt"/>
              </a:rPr>
              <a:t>, 200 kr</a:t>
            </a:r>
          </a:p>
          <a:p>
            <a:pPr marL="4763" lvl="0" indent="0" fontAlgn="b">
              <a:spcBef>
                <a:spcPts val="0"/>
              </a:spcBef>
              <a:buNone/>
            </a:pPr>
            <a:endParaRPr lang="de-DE" noProof="1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Distrikt: </a:t>
            </a:r>
            <a:r>
              <a:rPr lang="sv-SE" dirty="0" smtClean="0"/>
              <a:t>Pfalz</a:t>
            </a:r>
          </a:p>
          <a:p>
            <a:pPr marL="0" indent="0" fontAlgn="b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Druvor: 100% Wei</a:t>
            </a:r>
            <a:r>
              <a:rPr lang="el-GR" dirty="0" smtClean="0">
                <a:solidFill>
                  <a:srgbClr val="000000"/>
                </a:solidFill>
                <a:latin typeface="+mj-lt"/>
              </a:rPr>
              <a:t>β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burgunder</a:t>
            </a: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Övrigt: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VDP-producent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. Jäst </a:t>
            </a:r>
            <a:r>
              <a:rPr lang="sv-SE" dirty="0" smtClean="0"/>
              <a:t>i rostfria tankar 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Restsocker 3,5 g/l. </a:t>
            </a:r>
            <a:r>
              <a:rPr lang="sv-SE" dirty="0" smtClean="0"/>
              <a:t>Skördeuttag 60 hl/ha.</a:t>
            </a: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Vinet är ett </a:t>
            </a:r>
            <a:r>
              <a:rPr lang="sv-SE" b="1" dirty="0" err="1" smtClean="0">
                <a:solidFill>
                  <a:srgbClr val="000000"/>
                </a:solidFill>
                <a:latin typeface="+mj-lt"/>
              </a:rPr>
              <a:t>Ortswein</a:t>
            </a:r>
            <a:endParaRPr lang="sv-SE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362" name="Picture 2" descr="Produktbild för Weingut Münz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93319"/>
            <a:ext cx="1872208" cy="6548049"/>
          </a:xfrm>
          <a:prstGeom prst="rect">
            <a:avLst/>
          </a:prstGeom>
          <a:noFill/>
        </p:spPr>
      </p:pic>
      <p:sp>
        <p:nvSpPr>
          <p:cNvPr id="7" name="Ellips 6"/>
          <p:cNvSpPr/>
          <p:nvPr/>
        </p:nvSpPr>
        <p:spPr>
          <a:xfrm>
            <a:off x="7524328" y="620688"/>
            <a:ext cx="1080120" cy="10801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White_Wine-_in_a_Proper_Glass_14-165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700" y="582444"/>
            <a:ext cx="3347804" cy="6086916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sv-SE" sz="4000" dirty="0" smtClean="0"/>
              <a:t>Jämför druvsorterna</a:t>
            </a:r>
            <a:br>
              <a:rPr lang="sv-SE" sz="4000" dirty="0" smtClean="0"/>
            </a:br>
            <a:endParaRPr lang="sv-SE" sz="4000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1351309"/>
            <a:ext cx="5842992" cy="4525963"/>
          </a:xfrm>
        </p:spPr>
        <p:txBody>
          <a:bodyPr/>
          <a:lstStyle/>
          <a:p>
            <a:r>
              <a:rPr lang="sv-SE" dirty="0" smtClean="0"/>
              <a:t>Notera skillnad i doft. Är Wei</a:t>
            </a:r>
            <a:r>
              <a:rPr lang="el-GR" dirty="0" smtClean="0"/>
              <a:t>β</a:t>
            </a:r>
            <a:r>
              <a:rPr lang="sv-SE" dirty="0" smtClean="0"/>
              <a:t>burgunder annorlunda?</a:t>
            </a:r>
          </a:p>
          <a:p>
            <a:endParaRPr lang="sv-SE" dirty="0" smtClean="0"/>
          </a:p>
          <a:p>
            <a:r>
              <a:rPr lang="sv-SE" dirty="0" smtClean="0"/>
              <a:t>Notera eventuell skillnad i syra, sötma och strävhet.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sv-SE" sz="4000" dirty="0" smtClean="0"/>
              <a:t>Om </a:t>
            </a:r>
            <a:r>
              <a:rPr lang="sv-SE" sz="4000" dirty="0" err="1" smtClean="0"/>
              <a:t>Spätburgunder</a:t>
            </a:r>
            <a:r>
              <a:rPr lang="sv-SE" sz="4000" dirty="0" smtClean="0"/>
              <a:t/>
            </a:r>
            <a:br>
              <a:rPr lang="sv-SE" sz="4000" dirty="0" smtClean="0"/>
            </a:br>
            <a:endParaRPr lang="sv-SE" sz="4000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8435280" cy="4525963"/>
          </a:xfrm>
        </p:spPr>
        <p:txBody>
          <a:bodyPr/>
          <a:lstStyle/>
          <a:p>
            <a:r>
              <a:rPr lang="sv-SE" dirty="0" err="1" smtClean="0"/>
              <a:t>Pinot</a:t>
            </a:r>
            <a:r>
              <a:rPr lang="sv-SE" dirty="0" smtClean="0"/>
              <a:t> </a:t>
            </a:r>
            <a:r>
              <a:rPr lang="sv-SE" dirty="0" err="1" smtClean="0"/>
              <a:t>Noir</a:t>
            </a:r>
            <a:r>
              <a:rPr lang="sv-SE" dirty="0" smtClean="0"/>
              <a:t> kallas vanligen </a:t>
            </a:r>
            <a:r>
              <a:rPr lang="sv-SE" dirty="0" err="1" smtClean="0"/>
              <a:t>Spätburgunder</a:t>
            </a:r>
            <a:r>
              <a:rPr lang="sv-SE" dirty="0" smtClean="0"/>
              <a:t> i Tyskland.</a:t>
            </a:r>
          </a:p>
          <a:p>
            <a:r>
              <a:rPr lang="sv-SE" dirty="0" smtClean="0"/>
              <a:t>Det finns många olika kloner av </a:t>
            </a:r>
            <a:r>
              <a:rPr lang="sv-SE" dirty="0" err="1" smtClean="0"/>
              <a:t>Pinot</a:t>
            </a:r>
            <a:r>
              <a:rPr lang="sv-SE" dirty="0" smtClean="0"/>
              <a:t> </a:t>
            </a:r>
            <a:r>
              <a:rPr lang="sv-SE" dirty="0" err="1" smtClean="0"/>
              <a:t>Noir</a:t>
            </a:r>
            <a:r>
              <a:rPr lang="sv-SE" dirty="0" smtClean="0"/>
              <a:t>. Vissa mognar tidigt och kan kallas </a:t>
            </a:r>
            <a:r>
              <a:rPr lang="sv-SE" dirty="0" err="1" smtClean="0"/>
              <a:t>Frühburgunder</a:t>
            </a:r>
            <a:r>
              <a:rPr lang="sv-SE" dirty="0" smtClean="0"/>
              <a:t> i Tyskland. (</a:t>
            </a:r>
            <a:r>
              <a:rPr lang="sv-SE" dirty="0" err="1" smtClean="0"/>
              <a:t>früh=tidig</a:t>
            </a:r>
            <a:r>
              <a:rPr lang="sv-SE" dirty="0" smtClean="0"/>
              <a:t>)</a:t>
            </a:r>
          </a:p>
          <a:p>
            <a:r>
              <a:rPr lang="sv-SE" dirty="0" smtClean="0"/>
              <a:t>En annan synonym är </a:t>
            </a:r>
            <a:r>
              <a:rPr lang="sv-SE" dirty="0" err="1" smtClean="0"/>
              <a:t>Blauburgunder</a:t>
            </a:r>
            <a:r>
              <a:rPr lang="sv-SE" dirty="0" smtClean="0"/>
              <a:t> (</a:t>
            </a:r>
            <a:r>
              <a:rPr lang="sv-SE" dirty="0" err="1" smtClean="0"/>
              <a:t>blau=blå</a:t>
            </a:r>
            <a:r>
              <a:rPr lang="sv-SE" dirty="0" smtClean="0"/>
              <a:t>)</a:t>
            </a:r>
          </a:p>
          <a:p>
            <a:endParaRPr lang="sv-SE" dirty="0" smtClean="0"/>
          </a:p>
          <a:p>
            <a:r>
              <a:rPr lang="sv-SE" dirty="0" smtClean="0"/>
              <a:t>Enkel regel: Ett tyskt rödvin, som heter något på ”burgunder” är alltid en </a:t>
            </a:r>
            <a:r>
              <a:rPr lang="sv-SE" dirty="0" err="1" smtClean="0"/>
              <a:t>Pinot</a:t>
            </a:r>
            <a:r>
              <a:rPr lang="sv-SE" dirty="0" smtClean="0"/>
              <a:t> </a:t>
            </a:r>
            <a:r>
              <a:rPr lang="sv-SE" dirty="0" err="1" smtClean="0"/>
              <a:t>Noir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v-SE" dirty="0" smtClean="0"/>
              <a:t>Vin nr </a:t>
            </a:r>
            <a:r>
              <a:rPr lang="sv-SE" dirty="0"/>
              <a:t>4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6131024" cy="4968552"/>
          </a:xfrm>
        </p:spPr>
        <p:txBody>
          <a:bodyPr>
            <a:normAutofit lnSpcReduction="10000"/>
          </a:bodyPr>
          <a:lstStyle/>
          <a:p>
            <a:pPr marL="4763" lvl="0" indent="0" fontAlgn="b">
              <a:spcBef>
                <a:spcPts val="0"/>
              </a:spcBef>
              <a:buNone/>
            </a:pPr>
            <a:r>
              <a:rPr lang="en-US" dirty="0" smtClean="0"/>
              <a:t>Nr 74134, </a:t>
            </a:r>
            <a:r>
              <a:rPr lang="fr-FR" dirty="0" smtClean="0"/>
              <a:t>Philipp Kuhn Pinot Noir Tradition</a:t>
            </a:r>
            <a:r>
              <a:rPr lang="de-DE" dirty="0" smtClean="0"/>
              <a:t>, 195 </a:t>
            </a:r>
            <a:r>
              <a:rPr lang="de-DE" dirty="0" err="1" smtClean="0"/>
              <a:t>kronor</a:t>
            </a:r>
            <a:endParaRPr lang="en-US" dirty="0"/>
          </a:p>
          <a:p>
            <a:pPr marL="4763" lvl="0" indent="0" fontAlgn="b">
              <a:spcBef>
                <a:spcPts val="0"/>
              </a:spcBef>
              <a:buNone/>
            </a:pPr>
            <a:endParaRPr lang="de-DE" noProof="1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Appellation: </a:t>
            </a:r>
            <a:r>
              <a:rPr lang="sv-SE" dirty="0" smtClean="0"/>
              <a:t>Pfalz</a:t>
            </a: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Druvor: 100%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Spätburgunder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 =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Pinot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Noir</a:t>
            </a: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Övrigt: </a:t>
            </a:r>
            <a:r>
              <a:rPr lang="sv-SE" dirty="0" smtClean="0"/>
              <a:t>Vinet har lagrats ett år och fyra månader på gamla franska ekfat om 228 liter. Vinet är ett </a:t>
            </a:r>
            <a:r>
              <a:rPr lang="sv-SE" b="1" dirty="0" err="1" smtClean="0"/>
              <a:t>Gutswein</a:t>
            </a:r>
            <a:endParaRPr lang="sv-SE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314" name="Picture 2" descr="Produktbild för Philipp Ku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095" y="422830"/>
            <a:ext cx="1689393" cy="6246530"/>
          </a:xfrm>
          <a:prstGeom prst="rect">
            <a:avLst/>
          </a:prstGeom>
          <a:noFill/>
        </p:spPr>
      </p:pic>
      <p:sp>
        <p:nvSpPr>
          <p:cNvPr id="6" name="Ellips 5"/>
          <p:cNvSpPr/>
          <p:nvPr/>
        </p:nvSpPr>
        <p:spPr>
          <a:xfrm>
            <a:off x="7596336" y="620688"/>
            <a:ext cx="1080120" cy="10801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roduktbild för Philipp Ku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672" y="476672"/>
            <a:ext cx="1756800" cy="594608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v-SE" dirty="0" smtClean="0"/>
              <a:t>Vin nr 5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6131024" cy="4968552"/>
          </a:xfrm>
        </p:spPr>
        <p:txBody>
          <a:bodyPr>
            <a:normAutofit fontScale="92500" lnSpcReduction="20000"/>
          </a:bodyPr>
          <a:lstStyle/>
          <a:p>
            <a:pPr marL="4763" lvl="0" indent="0" fontAlgn="b">
              <a:spcBef>
                <a:spcPts val="0"/>
              </a:spcBef>
              <a:buNone/>
            </a:pPr>
            <a:r>
              <a:rPr lang="en-US" dirty="0" smtClean="0"/>
              <a:t>Nr </a:t>
            </a:r>
            <a:r>
              <a:rPr lang="sv-SE" dirty="0" smtClean="0">
                <a:solidFill>
                  <a:srgbClr val="000000"/>
                </a:solidFill>
              </a:rPr>
              <a:t>93669</a:t>
            </a:r>
            <a:r>
              <a:rPr lang="en-US" dirty="0" smtClean="0"/>
              <a:t>, </a:t>
            </a:r>
            <a:r>
              <a:rPr lang="fr-FR" dirty="0" smtClean="0"/>
              <a:t>Philipp Kuhn Pinot Noir </a:t>
            </a:r>
            <a:r>
              <a:rPr lang="fr-FR" dirty="0" smtClean="0">
                <a:solidFill>
                  <a:srgbClr val="000000"/>
                </a:solidFill>
              </a:rPr>
              <a:t>Kirschgarten GG</a:t>
            </a:r>
            <a:r>
              <a:rPr lang="de-DE" dirty="0" smtClean="0"/>
              <a:t>, 481 </a:t>
            </a:r>
            <a:r>
              <a:rPr lang="de-DE" dirty="0" err="1" smtClean="0"/>
              <a:t>kronor</a:t>
            </a:r>
            <a:endParaRPr lang="de-DE" dirty="0" smtClean="0"/>
          </a:p>
          <a:p>
            <a:pPr marL="4763" lvl="0" indent="0" fontAlgn="b">
              <a:spcBef>
                <a:spcPts val="0"/>
              </a:spcBef>
              <a:buNone/>
            </a:pPr>
            <a:r>
              <a:rPr lang="de-DE" dirty="0" smtClean="0"/>
              <a:t>(i </a:t>
            </a:r>
            <a:r>
              <a:rPr lang="de-DE" dirty="0" err="1" smtClean="0"/>
              <a:t>Tyskland</a:t>
            </a:r>
            <a:r>
              <a:rPr lang="de-DE" dirty="0" smtClean="0"/>
              <a:t> </a:t>
            </a:r>
            <a:r>
              <a:rPr lang="sv-SE" dirty="0" smtClean="0"/>
              <a:t>€45,00+frakt)</a:t>
            </a:r>
            <a:endParaRPr lang="en-US" dirty="0"/>
          </a:p>
          <a:p>
            <a:pPr marL="4763" lvl="0" indent="0" fontAlgn="b">
              <a:spcBef>
                <a:spcPts val="0"/>
              </a:spcBef>
              <a:buNone/>
            </a:pPr>
            <a:endParaRPr lang="de-DE" noProof="1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Appellation: </a:t>
            </a:r>
            <a:r>
              <a:rPr lang="sv-SE" dirty="0" smtClean="0"/>
              <a:t>Pfalz</a:t>
            </a: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Druvor: 100%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Spätburgunder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 =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Pinot</a:t>
            </a:r>
            <a:r>
              <a:rPr lang="sv-S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+mj-lt"/>
              </a:rPr>
              <a:t>Noir</a:t>
            </a: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Övrigt: Man eftersträvar en Bourgognestil. Skördeuttag 35 hl/ha. </a:t>
            </a:r>
            <a:r>
              <a:rPr lang="sv-SE" dirty="0" smtClean="0"/>
              <a:t>Vinet har lagrats knappt 2 år på franska ekfat om 228 liter. Vinet är ett </a:t>
            </a:r>
            <a:r>
              <a:rPr lang="sv-SE" b="1" dirty="0" err="1" smtClean="0"/>
              <a:t>Grosses</a:t>
            </a:r>
            <a:r>
              <a:rPr lang="sv-SE" b="1" dirty="0" smtClean="0"/>
              <a:t> </a:t>
            </a:r>
            <a:r>
              <a:rPr lang="sv-SE" b="1" dirty="0" err="1" smtClean="0"/>
              <a:t>Gewächs</a:t>
            </a:r>
            <a:r>
              <a:rPr lang="sv-SE" dirty="0" smtClean="0"/>
              <a:t> medan vingården är en </a:t>
            </a:r>
            <a:r>
              <a:rPr lang="sv-SE" b="1" dirty="0" err="1" smtClean="0"/>
              <a:t>Grosse</a:t>
            </a:r>
            <a:r>
              <a:rPr lang="sv-SE" b="1" dirty="0" smtClean="0"/>
              <a:t> Lage</a:t>
            </a:r>
            <a:endParaRPr lang="sv-SE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7380312" y="692696"/>
            <a:ext cx="1080120" cy="10801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v-SE" dirty="0"/>
              <a:t>V</a:t>
            </a:r>
            <a:r>
              <a:rPr lang="sv-SE" dirty="0" smtClean="0"/>
              <a:t>in, nr </a:t>
            </a:r>
            <a:r>
              <a:rPr lang="sv-SE" dirty="0"/>
              <a:t>6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6131024" cy="4968552"/>
          </a:xfrm>
        </p:spPr>
        <p:txBody>
          <a:bodyPr>
            <a:normAutofit fontScale="92500"/>
          </a:bodyPr>
          <a:lstStyle/>
          <a:p>
            <a:pPr marL="4763" lvl="0" indent="0" fontAlgn="b">
              <a:spcBef>
                <a:spcPts val="0"/>
              </a:spcBef>
              <a:buNone/>
            </a:pPr>
            <a:r>
              <a:rPr lang="en-US" dirty="0" smtClean="0"/>
              <a:t>Nr 77746, </a:t>
            </a:r>
            <a:r>
              <a:rPr lang="en-US" dirty="0" err="1" smtClean="0"/>
              <a:t>Ursprung</a:t>
            </a:r>
            <a:r>
              <a:rPr lang="en-US" dirty="0" smtClean="0"/>
              <a:t> </a:t>
            </a:r>
            <a:r>
              <a:rPr lang="en-US" dirty="0" err="1" smtClean="0"/>
              <a:t>Rotwein</a:t>
            </a:r>
            <a:r>
              <a:rPr lang="en-US" dirty="0" smtClean="0"/>
              <a:t> </a:t>
            </a:r>
            <a:r>
              <a:rPr lang="en-US" dirty="0" err="1" smtClean="0"/>
              <a:t>Cuvée</a:t>
            </a:r>
            <a:r>
              <a:rPr lang="en-US" dirty="0" smtClean="0"/>
              <a:t> </a:t>
            </a:r>
            <a:r>
              <a:rPr lang="en-US" dirty="0" err="1" smtClean="0"/>
              <a:t>Trocken</a:t>
            </a:r>
            <a:r>
              <a:rPr lang="en-US" dirty="0" smtClean="0"/>
              <a:t> 2020, 189 </a:t>
            </a:r>
            <a:r>
              <a:rPr lang="de-DE" dirty="0" err="1" smtClean="0"/>
              <a:t>kronor</a:t>
            </a:r>
            <a:endParaRPr lang="en-US" dirty="0"/>
          </a:p>
          <a:p>
            <a:pPr marL="4763" lvl="0" indent="0" fontAlgn="b">
              <a:spcBef>
                <a:spcPts val="0"/>
              </a:spcBef>
              <a:buNone/>
            </a:pPr>
            <a:endParaRPr lang="de-DE" noProof="1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Appellation: </a:t>
            </a:r>
            <a:r>
              <a:rPr lang="sv-SE" dirty="0" smtClean="0"/>
              <a:t>Pfalz</a:t>
            </a: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0" indent="0" fontAlgn="b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Druvor: </a:t>
            </a:r>
            <a:r>
              <a:rPr lang="sv-SE" dirty="0" err="1" smtClean="0"/>
              <a:t>Merlot</a:t>
            </a:r>
            <a:r>
              <a:rPr lang="sv-SE" dirty="0" smtClean="0"/>
              <a:t>, Cabernet Sauvignon, </a:t>
            </a:r>
            <a:r>
              <a:rPr lang="sv-SE" dirty="0" err="1" smtClean="0"/>
              <a:t>Portugieser</a:t>
            </a: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endParaRPr lang="sv-SE" dirty="0" smtClean="0">
              <a:solidFill>
                <a:srgbClr val="000000"/>
              </a:solidFill>
              <a:latin typeface="+mj-lt"/>
            </a:endParaRP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Övrigt: </a:t>
            </a:r>
            <a:r>
              <a:rPr lang="sv-SE" dirty="0" smtClean="0"/>
              <a:t>Alkoholhalt 14% • Sockerhalt 6,4 g/l</a:t>
            </a:r>
          </a:p>
          <a:p>
            <a:pPr marL="6350" indent="-6350">
              <a:buNone/>
            </a:pPr>
            <a:r>
              <a:rPr lang="sv-SE" dirty="0" smtClean="0">
                <a:solidFill>
                  <a:srgbClr val="000000"/>
                </a:solidFill>
                <a:latin typeface="+mj-lt"/>
              </a:rPr>
              <a:t>Producenten har funnits i 34 år, inte hundratals</a:t>
            </a:r>
            <a:endParaRPr lang="sv-S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0180" name="Picture 4" descr="Produktbild för Urspr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89269"/>
            <a:ext cx="1728192" cy="65800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Karta tyskl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60" y="1844824"/>
            <a:ext cx="8316112" cy="432048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Tyska vinområden</a:t>
            </a:r>
            <a:endParaRPr lang="sv-SE" dirty="0"/>
          </a:p>
        </p:txBody>
      </p:sp>
      <p:sp>
        <p:nvSpPr>
          <p:cNvPr id="4" name="Ellips 3"/>
          <p:cNvSpPr/>
          <p:nvPr/>
        </p:nvSpPr>
        <p:spPr>
          <a:xfrm>
            <a:off x="3851920" y="4293096"/>
            <a:ext cx="10081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4788024" y="386104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sv-SE" dirty="0" smtClean="0"/>
              <a:t>Kvällens viner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251520" y="907301"/>
          <a:ext cx="8568952" cy="4971809"/>
        </p:xfrm>
        <a:graphic>
          <a:graphicData uri="http://schemas.openxmlformats.org/drawingml/2006/table">
            <a:tbl>
              <a:tblPr/>
              <a:tblGrid>
                <a:gridCol w="930456"/>
                <a:gridCol w="1289642"/>
                <a:gridCol w="5417039"/>
                <a:gridCol w="931815"/>
              </a:tblGrid>
              <a:tr h="3667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Vin nr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Nummer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9819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72093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Reichsrat von Buhl Riesling Trocken</a:t>
                      </a:r>
                      <a:endParaRPr lang="de-DE" sz="2400" b="0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149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96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sv-S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77494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de-D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Karl Schaefer </a:t>
                      </a:r>
                      <a:r>
                        <a:rPr lang="de-DE" sz="2400" b="0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Wachenheimer</a:t>
                      </a:r>
                      <a:r>
                        <a:rPr lang="de-D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Gerümpel Riesling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sv-S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73642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/>
                      <a:r>
                        <a:rPr lang="de-D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Weingut </a:t>
                      </a:r>
                      <a:r>
                        <a:rPr lang="de-DE" sz="2400" b="0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Münzberg</a:t>
                      </a:r>
                      <a:r>
                        <a:rPr lang="de-D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0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Godramstein</a:t>
                      </a:r>
                      <a:r>
                        <a:rPr lang="de-D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Löb-Lehm </a:t>
                      </a:r>
                      <a:r>
                        <a:rPr lang="de-DE" sz="2400" b="0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Weisser</a:t>
                      </a:r>
                      <a:r>
                        <a:rPr lang="de-D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Burgunder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24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74134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Philipp Kuhn Pinot Noir Tradition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195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93669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Philipp Kuhn Pinot Noir Kirschgarten GG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481</a:t>
                      </a:r>
                    </a:p>
                    <a:p>
                      <a:pPr algn="ctr" fontAlgn="b"/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96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77746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Ursprung Rotwein </a:t>
                      </a:r>
                      <a:r>
                        <a:rPr lang="de-DE" sz="2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Cuvée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Trocken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189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52128"/>
          </a:xfrm>
        </p:spPr>
        <p:txBody>
          <a:bodyPr/>
          <a:lstStyle/>
          <a:p>
            <a:r>
              <a:rPr lang="sv-SE" sz="3600" dirty="0"/>
              <a:t>Tack för er uppmärksamhet.</a:t>
            </a:r>
          </a:p>
        </p:txBody>
      </p:sp>
      <p:pic>
        <p:nvPicPr>
          <p:cNvPr id="5" name="Bildobjekt 4" descr="Gunnar till hems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32227"/>
            <a:ext cx="5904656" cy="478906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195736" y="6165304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Gunnar </a:t>
            </a:r>
            <a:r>
              <a:rPr lang="sv-SE" sz="2400" dirty="0" smtClean="0"/>
              <a:t>Lindholm</a:t>
            </a:r>
            <a:endParaRPr lang="sv-SE" sz="2400" dirty="0"/>
          </a:p>
          <a:p>
            <a:pPr algn="ctr"/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917848"/>
            <a:ext cx="3106688" cy="5247456"/>
          </a:xfrm>
        </p:spPr>
        <p:txBody>
          <a:bodyPr/>
          <a:lstStyle/>
          <a:p>
            <a:r>
              <a:rPr lang="sv-SE" sz="3600" dirty="0" smtClean="0"/>
              <a:t>Dofta och smaka gärna medan jag pratar, innan de vita vinerna blir för varma.</a:t>
            </a:r>
            <a:br>
              <a:rPr lang="sv-SE" sz="3600" dirty="0" smtClean="0"/>
            </a:br>
            <a:endParaRPr lang="sv-SE" sz="3600" dirty="0"/>
          </a:p>
        </p:txBody>
      </p:sp>
      <p:pic>
        <p:nvPicPr>
          <p:cNvPr id="4" name="Bildobjekt 3" descr="White_Wine-_in_a_Proper_Glass_14-165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347804" cy="6086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v-SE" sz="2000" dirty="0" smtClean="0"/>
              <a:t>11 av de 13 tyska vinområdena ligger i södra Tyskland, längs floderna.</a:t>
            </a:r>
            <a:endParaRPr lang="sv-SE" sz="2000" dirty="0"/>
          </a:p>
        </p:txBody>
      </p:sp>
      <p:pic>
        <p:nvPicPr>
          <p:cNvPr id="5" name="Bildobjekt 4" descr="anbaugebie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3" y="959437"/>
            <a:ext cx="5256584" cy="5815423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5004048" y="198884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436096" y="980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Frankfurt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>
            <a:off x="5292080" y="1412776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/>
          <p:cNvSpPr/>
          <p:nvPr/>
        </p:nvSpPr>
        <p:spPr>
          <a:xfrm>
            <a:off x="323528" y="476672"/>
            <a:ext cx="6984776" cy="6120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Vinproduktion per land, miljoner hektoliter</a:t>
            </a:r>
            <a:br>
              <a:rPr lang="sv-SE" sz="3600" dirty="0" smtClean="0"/>
            </a:br>
            <a:r>
              <a:rPr lang="sv-SE" sz="1600" dirty="0" smtClean="0"/>
              <a:t>(källa: </a:t>
            </a:r>
            <a:r>
              <a:rPr lang="sv-SE" sz="1600" dirty="0" err="1" smtClean="0"/>
              <a:t>winesofgermany.se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6" name="Rektangel 5"/>
          <p:cNvSpPr/>
          <p:nvPr/>
        </p:nvSpPr>
        <p:spPr>
          <a:xfrm>
            <a:off x="2987824" y="1484784"/>
            <a:ext cx="5832648" cy="45365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0" lvl="1" indent="-546100">
              <a:buFont typeface="Arial" pitchFamily="34" charset="0"/>
              <a:buChar char="•"/>
            </a:pPr>
            <a:r>
              <a:rPr lang="sv-SE" sz="3200" dirty="0" smtClean="0">
                <a:solidFill>
                  <a:schemeClr val="tx1"/>
                </a:solidFill>
              </a:rPr>
              <a:t>Tyskland gör inte så mycket vin.</a:t>
            </a:r>
          </a:p>
          <a:p>
            <a:pPr marL="812800" lvl="1" indent="-546100">
              <a:buFont typeface="Arial" pitchFamily="34" charset="0"/>
              <a:buChar char="•"/>
            </a:pPr>
            <a:r>
              <a:rPr lang="sv-SE" sz="3200" dirty="0" smtClean="0">
                <a:solidFill>
                  <a:schemeClr val="tx1"/>
                </a:solidFill>
              </a:rPr>
              <a:t>Man gör mest vitt vin, men också en hel del rött.</a:t>
            </a:r>
          </a:p>
          <a:p>
            <a:pPr marL="812800" lvl="1" indent="-546100">
              <a:buFont typeface="Arial" pitchFamily="34" charset="0"/>
              <a:buChar char="•"/>
            </a:pPr>
            <a:r>
              <a:rPr lang="sv-SE" sz="3200" dirty="0" smtClean="0">
                <a:solidFill>
                  <a:schemeClr val="tx1"/>
                </a:solidFill>
              </a:rPr>
              <a:t>Man gör bra vin. 95% är på nivån AOC. Bordsvin och IGP är totalt endast 5%.</a:t>
            </a:r>
            <a:endParaRPr lang="sv-SE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1473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0" y="1386000"/>
            <a:ext cx="7112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p 10"/>
          <p:cNvGrpSpPr/>
          <p:nvPr/>
        </p:nvGrpSpPr>
        <p:grpSpPr>
          <a:xfrm>
            <a:off x="647256" y="1151520"/>
            <a:ext cx="2340568" cy="5373824"/>
            <a:chOff x="647256" y="1151520"/>
            <a:chExt cx="1899640" cy="49390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256" y="1151520"/>
              <a:ext cx="1473200" cy="493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1340768"/>
              <a:ext cx="711200" cy="474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Ellips 3"/>
          <p:cNvSpPr/>
          <p:nvPr/>
        </p:nvSpPr>
        <p:spPr>
          <a:xfrm>
            <a:off x="251520" y="3645024"/>
            <a:ext cx="3096344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limate change besku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"/>
            <a:ext cx="94830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42" y="1628800"/>
            <a:ext cx="71373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Odlade druvsorter i procent, Pfalz 2022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11560" y="643359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Källa: </a:t>
            </a:r>
            <a:r>
              <a:rPr lang="sv-SE" sz="1400" dirty="0" err="1" smtClean="0"/>
              <a:t>winesofgermany.se</a:t>
            </a:r>
            <a:r>
              <a:rPr lang="sv-SE" sz="1400" dirty="0" smtClean="0"/>
              <a:t>, gäller 2022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539552" y="57332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Cambria" pitchFamily="18" charset="0"/>
                <a:ea typeface="Cambria" pitchFamily="18" charset="0"/>
              </a:rPr>
              <a:t>Övriga			    		     23,2</a:t>
            </a:r>
            <a:endParaRPr lang="sv-SE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1190062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Rak 11"/>
          <p:cNvCxnSpPr/>
          <p:nvPr/>
        </p:nvCxnSpPr>
        <p:spPr>
          <a:xfrm>
            <a:off x="251520" y="3024000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79512" y="4320000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79512" y="5733256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42" y="1628800"/>
            <a:ext cx="71373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Odlade druvsorter i procent, Pfalz 2022</a:t>
            </a:r>
            <a:br>
              <a:rPr lang="sv-SE" dirty="0" smtClean="0"/>
            </a:br>
            <a:r>
              <a:rPr lang="sv-SE" dirty="0" smtClean="0"/>
              <a:t>I kväll provar vi de inringade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11560" y="643359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Källa: </a:t>
            </a:r>
            <a:r>
              <a:rPr lang="sv-SE" sz="1400" dirty="0" err="1" smtClean="0"/>
              <a:t>winesofgermany.se</a:t>
            </a:r>
            <a:r>
              <a:rPr lang="sv-SE" sz="1400" dirty="0" smtClean="0"/>
              <a:t>, gäller 2022</a:t>
            </a:r>
            <a:endParaRPr lang="sv-SE" sz="1400" dirty="0"/>
          </a:p>
        </p:txBody>
      </p:sp>
      <p:sp>
        <p:nvSpPr>
          <p:cNvPr id="17" name="Ellips 16"/>
          <p:cNvSpPr/>
          <p:nvPr/>
        </p:nvSpPr>
        <p:spPr>
          <a:xfrm>
            <a:off x="179512" y="2924944"/>
            <a:ext cx="3096000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179512" y="3933056"/>
            <a:ext cx="3096344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107504" y="1556792"/>
            <a:ext cx="3096344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539552" y="57332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Cambria" pitchFamily="18" charset="0"/>
                <a:ea typeface="Cambria" pitchFamily="18" charset="0"/>
              </a:rPr>
              <a:t>Övriga			    		     23,2</a:t>
            </a:r>
            <a:endParaRPr lang="sv-SE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1190062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Rak 11"/>
          <p:cNvCxnSpPr/>
          <p:nvPr/>
        </p:nvCxnSpPr>
        <p:spPr>
          <a:xfrm>
            <a:off x="251520" y="3024000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79512" y="4320000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79512" y="5733256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sv-SE" sz="4000" dirty="0" smtClean="0"/>
              <a:t>Riesling</a:t>
            </a:r>
            <a:br>
              <a:rPr lang="sv-SE" sz="4000" dirty="0" smtClean="0"/>
            </a:br>
            <a:endParaRPr lang="sv-SE" sz="4000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435280" cy="4525963"/>
          </a:xfrm>
        </p:spPr>
        <p:txBody>
          <a:bodyPr/>
          <a:lstStyle/>
          <a:p>
            <a:r>
              <a:rPr lang="sv-SE" dirty="0" smtClean="0"/>
              <a:t>Allmänt ansedd som den gröna druva som ger viner av högst kvalitet</a:t>
            </a:r>
          </a:p>
          <a:p>
            <a:r>
              <a:rPr lang="sv-SE" dirty="0" smtClean="0"/>
              <a:t>Viner görs i alla stilar, från knastertorra med skarp syra till intensivt söta, och allt däremellan</a:t>
            </a:r>
          </a:p>
          <a:p>
            <a:r>
              <a:rPr lang="sv-SE" dirty="0" smtClean="0"/>
              <a:t>Kooperativ, som </a:t>
            </a:r>
            <a:r>
              <a:rPr lang="sv-SE" dirty="0" err="1" smtClean="0"/>
              <a:t>Ruppertsberger</a:t>
            </a:r>
            <a:r>
              <a:rPr lang="sv-SE" dirty="0" smtClean="0"/>
              <a:t> </a:t>
            </a:r>
            <a:r>
              <a:rPr lang="sv-SE" dirty="0" err="1" smtClean="0"/>
              <a:t>Weinkeller</a:t>
            </a:r>
            <a:r>
              <a:rPr lang="sv-SE" dirty="0" smtClean="0"/>
              <a:t> och </a:t>
            </a:r>
            <a:r>
              <a:rPr lang="sv-SE" dirty="0" err="1" smtClean="0"/>
              <a:t>Winzerverein</a:t>
            </a:r>
            <a:r>
              <a:rPr lang="sv-SE" dirty="0" smtClean="0"/>
              <a:t> </a:t>
            </a:r>
            <a:r>
              <a:rPr lang="sv-SE" dirty="0" err="1" smtClean="0"/>
              <a:t>Deidesheim</a:t>
            </a:r>
            <a:r>
              <a:rPr lang="sv-SE" dirty="0" smtClean="0"/>
              <a:t> gör utmärkta budgetviner.</a:t>
            </a:r>
          </a:p>
          <a:p>
            <a:r>
              <a:rPr lang="sv-SE" dirty="0" err="1" smtClean="0"/>
              <a:t>VDP-producenter</a:t>
            </a:r>
            <a:r>
              <a:rPr lang="sv-SE" dirty="0" smtClean="0"/>
              <a:t> gör toppviner.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688</Words>
  <Application>Microsoft Office PowerPoint</Application>
  <PresentationFormat>Bildspel på skärmen (4:3)</PresentationFormat>
  <Paragraphs>147</Paragraphs>
  <Slides>21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Denna presentation får du för ditt personliga bruk, att titta på och lära av.  Du får inte använda den kommersiellt.  Vänligen respektera detta. Hälsningar Gunnar Lindholm Wine Consulting Sweden</vt:lpstr>
      <vt:lpstr>Tyska vinområden</vt:lpstr>
      <vt:lpstr>Dofta och smaka gärna medan jag pratar, innan de vita vinerna blir för varma. </vt:lpstr>
      <vt:lpstr>11 av de 13 tyska vinområdena ligger i södra Tyskland, längs floderna.</vt:lpstr>
      <vt:lpstr>Vinproduktion per land, miljoner hektoliter (källa: winesofgermany.se)</vt:lpstr>
      <vt:lpstr>Bild 6</vt:lpstr>
      <vt:lpstr>Odlade druvsorter i procent, Pfalz 2022 </vt:lpstr>
      <vt:lpstr>Odlade druvsorter i procent, Pfalz 2022 I kväll provar vi de inringade</vt:lpstr>
      <vt:lpstr>Riesling </vt:lpstr>
      <vt:lpstr>Vin nr 1</vt:lpstr>
      <vt:lpstr>Vin nr 2</vt:lpstr>
      <vt:lpstr>Jämför de två första vinerna </vt:lpstr>
      <vt:lpstr>Nästa vin: Weißburgunder</vt:lpstr>
      <vt:lpstr>Vin nr 3</vt:lpstr>
      <vt:lpstr>Jämför druvsorterna </vt:lpstr>
      <vt:lpstr>Om Spätburgunder </vt:lpstr>
      <vt:lpstr>Vin nr 4</vt:lpstr>
      <vt:lpstr>Vin nr 5</vt:lpstr>
      <vt:lpstr>Vin, nr 6</vt:lpstr>
      <vt:lpstr>Kvällens viner</vt:lpstr>
      <vt:lpstr>Tack för er uppmärksamhet.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Gunnar Lindholm AB</dc:creator>
  <cp:lastModifiedBy>Gunnar Lindholm</cp:lastModifiedBy>
  <cp:revision>73</cp:revision>
  <dcterms:created xsi:type="dcterms:W3CDTF">2019-04-29T06:33:01Z</dcterms:created>
  <dcterms:modified xsi:type="dcterms:W3CDTF">2024-03-22T10:55:44Z</dcterms:modified>
</cp:coreProperties>
</file>