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17"/>
  </p:notesMasterIdLst>
  <p:sldIdLst>
    <p:sldId id="423" r:id="rId2"/>
    <p:sldId id="424" r:id="rId3"/>
    <p:sldId id="425" r:id="rId4"/>
    <p:sldId id="426" r:id="rId5"/>
    <p:sldId id="427" r:id="rId6"/>
    <p:sldId id="428" r:id="rId7"/>
    <p:sldId id="429" r:id="rId8"/>
    <p:sldId id="430" r:id="rId9"/>
    <p:sldId id="431" r:id="rId10"/>
    <p:sldId id="422" r:id="rId11"/>
    <p:sldId id="434" r:id="rId12"/>
    <p:sldId id="420" r:id="rId13"/>
    <p:sldId id="421" r:id="rId14"/>
    <p:sldId id="433" r:id="rId15"/>
    <p:sldId id="41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1441974-27C0-4200-A72B-0AB9A984E72F}">
          <p14:sldIdLst>
            <p14:sldId id="423"/>
            <p14:sldId id="424"/>
            <p14:sldId id="425"/>
            <p14:sldId id="426"/>
          </p14:sldIdLst>
        </p14:section>
        <p14:section name="Historia" id="{4A644371-1713-421E-B033-98A8695CA04E}">
          <p14:sldIdLst>
            <p14:sldId id="427"/>
            <p14:sldId id="428"/>
            <p14:sldId id="429"/>
            <p14:sldId id="430"/>
          </p14:sldIdLst>
        </p14:section>
        <p14:section name="Ministry Of Clouds" id="{095CCB97-CFE5-42AE-BFA4-FD94FC5B1F1F}">
          <p14:sldIdLst>
            <p14:sldId id="431"/>
          </p14:sldIdLst>
        </p14:section>
        <p14:section name="Pancrudo" id="{3462DA2B-A015-4A8C-BD0B-E596E574E4B7}">
          <p14:sldIdLst>
            <p14:sldId id="422"/>
          </p14:sldIdLst>
        </p14:section>
        <p14:section name="Barrancos De Pizarra" id="{E5476272-3AC9-4CA3-9604-B3F7B96E94A7}">
          <p14:sldIdLst>
            <p14:sldId id="434"/>
          </p14:sldIdLst>
        </p14:section>
        <p14:section name="Clos Saint Vincent" id="{1809AAD3-F661-4530-A6DC-DE73320F82AD}">
          <p14:sldIdLst>
            <p14:sldId id="420"/>
          </p14:sldIdLst>
        </p14:section>
        <p14:section name="Espectacle" id="{4DF439A7-6468-4AB0-A43D-31C6720ADB24}">
          <p14:sldIdLst>
            <p14:sldId id="421"/>
          </p14:sldIdLst>
        </p14:section>
        <p14:section name="Head Ancestor" id="{21E766A0-EA4C-43D4-A1F5-73DF2904685C}">
          <p14:sldIdLst>
            <p14:sldId id="433"/>
          </p14:sldIdLst>
        </p14:section>
        <p14:section name="Ending" id="{0248355E-BE03-40D5-B4E5-DA1444D705A1}">
          <p14:sldIdLst>
            <p14:sldId id="4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Rg st="1" end="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8568" autoAdjust="0"/>
  </p:normalViewPr>
  <p:slideViewPr>
    <p:cSldViewPr snapToGrid="0">
      <p:cViewPr varScale="1">
        <p:scale>
          <a:sx n="134" d="100"/>
          <a:sy n="134" d="100"/>
        </p:scale>
        <p:origin x="1244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FC687-AE38-404A-BBE2-79D5DA0F77E7}" type="datetimeFigureOut">
              <a:rPr lang="en-SG" smtClean="0"/>
              <a:t>7/4/2025</a:t>
            </a:fld>
            <a:endParaRPr lang="en-S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967D8-E92F-4BFB-B77D-A647CF73939F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1701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475" y="368407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7BC7DD-67B1-9B67-CF5B-5E1FF5D42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11" y="0"/>
            <a:ext cx="4892285" cy="685800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621D9322-AF10-8712-EC22-63E9A815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58" y="1487910"/>
            <a:ext cx="10364451" cy="1596177"/>
          </a:xfrm>
        </p:spPr>
        <p:txBody>
          <a:bodyPr/>
          <a:lstStyle>
            <a:lvl1pPr algn="l">
              <a:defRPr cap="none" baseline="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BA8B9F-2DB1-9126-25F5-ECCEAC66C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6" b="9614"/>
          <a:stretch/>
        </p:blipFill>
        <p:spPr>
          <a:xfrm>
            <a:off x="0" y="0"/>
            <a:ext cx="11396312" cy="61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401BEBA-7BEA-9C86-1BF4-F68127C60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1" b="10883"/>
          <a:stretch/>
        </p:blipFill>
        <p:spPr>
          <a:xfrm>
            <a:off x="0" y="0"/>
            <a:ext cx="11165305" cy="611163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41927" y="1106586"/>
            <a:ext cx="10065113" cy="5005045"/>
          </a:xfrm>
        </p:spPr>
        <p:txBody>
          <a:bodyPr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81763D-936D-BE73-DCF9-89656BC314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-194159"/>
            <a:ext cx="1710089" cy="239754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E0FFD9-F82C-6718-01D6-39D4F923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92505"/>
            <a:ext cx="6227545" cy="616017"/>
          </a:xfrm>
        </p:spPr>
        <p:txBody>
          <a:bodyPr>
            <a:normAutofit/>
          </a:bodyPr>
          <a:lstStyle>
            <a:lvl1pPr algn="l">
              <a:defRPr sz="28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96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53" y="206525"/>
            <a:ext cx="6747933" cy="1215875"/>
          </a:xfrm>
        </p:spPr>
        <p:txBody>
          <a:bodyPr/>
          <a:lstStyle>
            <a:lvl1pPr algn="l"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57228" y="1774092"/>
            <a:ext cx="7279259" cy="4274283"/>
          </a:xfrm>
        </p:spPr>
        <p:txBody>
          <a:bodyPr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81763D-936D-BE73-DCF9-89656BC314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-194159"/>
            <a:ext cx="1710089" cy="239754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D32B9F-B7C3-5C19-E468-4DA317AA68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1292" y="0"/>
            <a:ext cx="2738940" cy="6737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Bottle picture</a:t>
            </a:r>
            <a:endParaRPr lang="en-S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A4E0A-10EC-4ED2-CC4E-F7D14F9BC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1" b="10883"/>
          <a:stretch/>
        </p:blipFill>
        <p:spPr>
          <a:xfrm>
            <a:off x="0" y="0"/>
            <a:ext cx="11165305" cy="61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6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1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311F44-7D3B-1639-1B5E-AD7F9FAC2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5" b="10737"/>
          <a:stretch/>
        </p:blipFill>
        <p:spPr>
          <a:xfrm>
            <a:off x="0" y="0"/>
            <a:ext cx="11386686" cy="6121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6AD47-A299-6F79-AE36-B03798658A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57" y="1079693"/>
            <a:ext cx="7652085" cy="60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A5A54-B3A3-3F57-CC26-EF0039083E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-194159"/>
            <a:ext cx="1710089" cy="2397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4E961C-98AD-F349-0E0E-5DD263C6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249655"/>
            <a:ext cx="6227545" cy="616017"/>
          </a:xfrm>
        </p:spPr>
        <p:txBody>
          <a:bodyPr>
            <a:normAutofit/>
          </a:bodyPr>
          <a:lstStyle>
            <a:lvl1pPr algn="l">
              <a:defRPr sz="28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22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2B6435-E114-4414-8C22-362A7E40E93D}" type="datetimeFigureOut">
              <a:rPr lang="en-SG" smtClean="0"/>
              <a:t>7/4/2025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1D638DF-6140-4427-B3F8-665A99FB5FD2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2757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48" r:id="rId3"/>
    <p:sldLayoutId id="2147483935" r:id="rId4"/>
    <p:sldLayoutId id="21474839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EC03E-CF4F-0360-D012-AB8CBDE5C4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6523C6-3552-7918-11FF-71EF593F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BB50E54-A014-EB82-5052-7250E5FC2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97C2F-A21D-CAAD-479D-ED41C2030AEC}"/>
              </a:ext>
            </a:extLst>
          </p:cNvPr>
          <p:cNvSpPr txBox="1"/>
          <p:nvPr/>
        </p:nvSpPr>
        <p:spPr>
          <a:xfrm>
            <a:off x="1259957" y="2674948"/>
            <a:ext cx="9672087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v-SE" sz="6000" b="1" i="0" noProof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abriela-Bold"/>
              </a:rPr>
              <a:t>Grenache från världen</a:t>
            </a:r>
          </a:p>
          <a:p>
            <a:r>
              <a:rPr lang="sv-SE" sz="3200" b="1" noProof="0" dirty="0">
                <a:solidFill>
                  <a:schemeClr val="bg1"/>
                </a:solidFill>
                <a:highlight>
                  <a:srgbClr val="000000"/>
                </a:highlight>
                <a:latin typeface="Gabriela-Bold"/>
              </a:rPr>
              <a:t>				med Peter och Stefan</a:t>
            </a:r>
            <a:endParaRPr lang="sv-SE" sz="3200" b="1" i="0" noProof="0" dirty="0">
              <a:solidFill>
                <a:schemeClr val="bg1"/>
              </a:solidFill>
              <a:effectLst/>
              <a:highlight>
                <a:srgbClr val="000000"/>
              </a:highlight>
              <a:latin typeface="Gabriela-Bold"/>
            </a:endParaRPr>
          </a:p>
        </p:txBody>
      </p:sp>
    </p:spTree>
    <p:extLst>
      <p:ext uri="{BB962C8B-B14F-4D97-AF65-F5344CB8AC3E}">
        <p14:creationId xmlns:p14="http://schemas.microsoft.com/office/powerpoint/2010/main" val="15030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EF8206-F01C-5339-433F-5190CED241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928" y="1106586"/>
            <a:ext cx="7668622" cy="5005045"/>
          </a:xfrm>
        </p:spPr>
        <p:txBody>
          <a:bodyPr>
            <a:normAutofit/>
          </a:bodyPr>
          <a:lstStyle/>
          <a:p>
            <a:r>
              <a:rPr lang="sv-SE" sz="1800" dirty="0">
                <a:latin typeface="Google Sans Text"/>
              </a:rPr>
              <a:t>100% Garnacha (Grenache), från gamla stockar planterade som buskvinstockar i byn Badarán (övre Najerilla) med nordlig orientering och på 650 meters höjd.</a:t>
            </a:r>
            <a:endParaRPr lang="en-US" sz="1800" dirty="0">
              <a:latin typeface="Google Sans Text"/>
            </a:endParaRPr>
          </a:p>
          <a:p>
            <a:r>
              <a:rPr lang="sv-SE" sz="1800" dirty="0">
                <a:latin typeface="Google Sans Text"/>
              </a:rPr>
              <a:t>Traditionell vinframställning, med jäsning i rostfritt stål, där man utför försiktiga överpumpningar för kontrollerad extraktion av ädla beståndsdelar från druvskalen. Malolaktisk jäsning: 65% på franska ekfat och 35% i betongägg.</a:t>
            </a:r>
          </a:p>
          <a:p>
            <a:r>
              <a:rPr lang="sv-SE" sz="1800" dirty="0">
                <a:latin typeface="Google Sans Text"/>
              </a:rPr>
              <a:t>4,904 flaskor</a:t>
            </a:r>
          </a:p>
          <a:p>
            <a:endParaRPr lang="sv-SE" sz="1800" dirty="0">
              <a:latin typeface="Google Sans Tex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66FEFE-9F67-208F-627D-FC6D1BB4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noProof="0" dirty="0"/>
              <a:t>Pancrudo, Viñedos de Gómez Cruzado, 2018 Rioja, Spanien</a:t>
            </a:r>
          </a:p>
        </p:txBody>
      </p:sp>
      <p:pic>
        <p:nvPicPr>
          <p:cNvPr id="7170" name="Picture 2" descr="Selección Terroir Pancrudo wine - Gómez Cruzado family">
            <a:extLst>
              <a:ext uri="{FF2B5EF4-FFF2-40B4-BE49-F238E27FC236}">
                <a16:creationId xmlns:a16="http://schemas.microsoft.com/office/drawing/2014/main" id="{A22205DB-4524-125D-D151-3125ADB4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18" y="-259542"/>
            <a:ext cx="224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99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053A3-5680-29FA-89BE-583D1445E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F2012B-C380-53AB-9868-B2F89EF05C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927" y="1106586"/>
            <a:ext cx="8354245" cy="5005045"/>
          </a:xfrm>
        </p:spPr>
        <p:txBody>
          <a:bodyPr>
            <a:normAutofit/>
          </a:bodyPr>
          <a:lstStyle/>
          <a:p>
            <a:r>
              <a:rPr lang="en-US" sz="2400" dirty="0" err="1"/>
              <a:t>Skiffervingård</a:t>
            </a:r>
            <a:r>
              <a:rPr lang="en-US" sz="2400" dirty="0"/>
              <a:t> med </a:t>
            </a:r>
            <a:r>
              <a:rPr lang="en-US" sz="2400" dirty="0" err="1"/>
              <a:t>mer</a:t>
            </a:r>
            <a:r>
              <a:rPr lang="en-US" sz="2400" dirty="0"/>
              <a:t> </a:t>
            </a:r>
            <a:r>
              <a:rPr lang="en-US" sz="2400" dirty="0" err="1"/>
              <a:t>än</a:t>
            </a:r>
            <a:r>
              <a:rPr lang="en-US" sz="2400" dirty="0"/>
              <a:t> 80 </a:t>
            </a:r>
            <a:r>
              <a:rPr lang="en-US" sz="2400" dirty="0" err="1"/>
              <a:t>år</a:t>
            </a:r>
            <a:r>
              <a:rPr lang="en-US" sz="2400" dirty="0"/>
              <a:t> </a:t>
            </a:r>
            <a:r>
              <a:rPr lang="en-US" sz="2400" dirty="0" err="1"/>
              <a:t>gamla</a:t>
            </a:r>
            <a:r>
              <a:rPr lang="en-US" sz="2400" dirty="0"/>
              <a:t> </a:t>
            </a:r>
            <a:r>
              <a:rPr lang="en-US" sz="2400" dirty="0" err="1"/>
              <a:t>vinrankor</a:t>
            </a:r>
            <a:r>
              <a:rPr lang="en-US" sz="2400" dirty="0"/>
              <a:t>, 950 – 1200 meters </a:t>
            </a:r>
            <a:r>
              <a:rPr lang="en-US" sz="2400" dirty="0" err="1"/>
              <a:t>höjd</a:t>
            </a:r>
            <a:endParaRPr lang="en-US" sz="2400" dirty="0"/>
          </a:p>
          <a:p>
            <a:r>
              <a:rPr lang="en-US" sz="2400" dirty="0"/>
              <a:t>‘Traditional’ organic. </a:t>
            </a:r>
            <a:r>
              <a:rPr lang="en-US" sz="2400" dirty="0" err="1"/>
              <a:t>Manuell</a:t>
            </a:r>
            <a:r>
              <a:rPr lang="en-US" sz="2400" dirty="0"/>
              <a:t> </a:t>
            </a:r>
            <a:r>
              <a:rPr lang="en-US" sz="2400" dirty="0" err="1"/>
              <a:t>skörd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Naturlig</a:t>
            </a:r>
            <a:r>
              <a:rPr lang="en-US" sz="2400" dirty="0"/>
              <a:t> </a:t>
            </a:r>
            <a:r>
              <a:rPr lang="en-US" sz="2400" dirty="0" err="1"/>
              <a:t>jäst</a:t>
            </a:r>
            <a:r>
              <a:rPr lang="en-US" sz="2400" dirty="0"/>
              <a:t>, 24-30 </a:t>
            </a:r>
            <a:r>
              <a:rPr lang="en-US" sz="2400" dirty="0" err="1"/>
              <a:t>månader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400 </a:t>
            </a:r>
            <a:r>
              <a:rPr lang="en-US" sz="2400" dirty="0" err="1"/>
              <a:t>eller</a:t>
            </a:r>
            <a:r>
              <a:rPr lang="en-US" sz="2400" dirty="0"/>
              <a:t> 500 liters fat av </a:t>
            </a:r>
            <a:r>
              <a:rPr lang="en-US" sz="2400" dirty="0" err="1"/>
              <a:t>fransk</a:t>
            </a:r>
            <a:r>
              <a:rPr lang="en-US" sz="2400" dirty="0"/>
              <a:t> ek</a:t>
            </a:r>
          </a:p>
          <a:p>
            <a:r>
              <a:rPr lang="en-US" sz="2400" dirty="0"/>
              <a:t>3,906 </a:t>
            </a:r>
            <a:r>
              <a:rPr lang="en-US" sz="2400" dirty="0" err="1"/>
              <a:t>flaskor</a:t>
            </a:r>
            <a:endParaRPr lang="en-US" sz="2400" dirty="0"/>
          </a:p>
          <a:p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3AACF-A0B7-68AB-C64B-6792CA3A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92505"/>
            <a:ext cx="8245641" cy="616017"/>
          </a:xfrm>
        </p:spPr>
        <p:txBody>
          <a:bodyPr>
            <a:normAutofit fontScale="90000"/>
          </a:bodyPr>
          <a:lstStyle/>
          <a:p>
            <a:r>
              <a:rPr lang="en-GB" dirty="0"/>
              <a:t>Telmo Rodríguez, </a:t>
            </a:r>
            <a:r>
              <a:rPr lang="en-US" dirty="0" err="1"/>
              <a:t>Pegaso</a:t>
            </a:r>
            <a:r>
              <a:rPr lang="en-US" dirty="0"/>
              <a:t>, </a:t>
            </a:r>
            <a:r>
              <a:rPr lang="en-GB" dirty="0"/>
              <a:t>Barrancos de </a:t>
            </a:r>
            <a:r>
              <a:rPr lang="en-GB" dirty="0" err="1"/>
              <a:t>Pizarra</a:t>
            </a:r>
            <a:r>
              <a:rPr lang="en-GB" dirty="0"/>
              <a:t>, </a:t>
            </a:r>
            <a:br>
              <a:rPr lang="en-GB" dirty="0"/>
            </a:br>
            <a:r>
              <a:rPr lang="en-US" dirty="0"/>
              <a:t>Sierra de </a:t>
            </a:r>
            <a:r>
              <a:rPr lang="en-US" dirty="0" err="1"/>
              <a:t>Gredos</a:t>
            </a:r>
            <a:r>
              <a:rPr lang="en-US" dirty="0"/>
              <a:t>, </a:t>
            </a:r>
            <a:r>
              <a:rPr lang="en-US" dirty="0" err="1"/>
              <a:t>Cebreros</a:t>
            </a:r>
            <a:r>
              <a:rPr lang="en-US" dirty="0"/>
              <a:t> (Ávila) </a:t>
            </a:r>
            <a:r>
              <a:rPr lang="en-GB" dirty="0"/>
              <a:t>2018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B82C103-C243-97B5-43EA-46D8E2DB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02" y="195291"/>
            <a:ext cx="2583305" cy="64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3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222D6D-1A09-5A43-6BD3-DD44906F8D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928" y="1106586"/>
            <a:ext cx="8626642" cy="5005045"/>
          </a:xfrm>
        </p:spPr>
        <p:txBody>
          <a:bodyPr>
            <a:normAutofit lnSpcReduction="10000"/>
          </a:bodyPr>
          <a:lstStyle/>
          <a:p>
            <a:r>
              <a:rPr lang="sv-SE" sz="2400" noProof="0" dirty="0"/>
              <a:t>Från Bellet, Provance (nära Nice)</a:t>
            </a:r>
          </a:p>
          <a:p>
            <a:r>
              <a:rPr lang="sv-SE" sz="2400" noProof="0" dirty="0"/>
              <a:t>Klassad som Vin de France eftersom 100% Grenache.</a:t>
            </a:r>
          </a:p>
          <a:p>
            <a:r>
              <a:rPr lang="sv-SE" sz="2400" dirty="0"/>
              <a:t>2:a årgången, görs bara när druvorna blir extra bra.</a:t>
            </a:r>
          </a:p>
          <a:p>
            <a:r>
              <a:rPr lang="sv-SE" sz="2400" dirty="0"/>
              <a:t>18 månaders fransk ek.</a:t>
            </a:r>
          </a:p>
          <a:p>
            <a:r>
              <a:rPr lang="sv-SE" sz="2400" dirty="0"/>
              <a:t>Ingen klarning eller filtrering</a:t>
            </a:r>
          </a:p>
          <a:p>
            <a:r>
              <a:rPr lang="sv-SE" sz="2400" dirty="0"/>
              <a:t>Väldigt liten produktion, säljs</a:t>
            </a:r>
          </a:p>
          <a:p>
            <a:pPr marL="0" indent="0">
              <a:buNone/>
            </a:pPr>
            <a:r>
              <a:rPr lang="sv-SE" sz="2400" dirty="0"/>
              <a:t>normalt bara på gården och till</a:t>
            </a:r>
          </a:p>
          <a:p>
            <a:pPr marL="0" indent="0">
              <a:buNone/>
            </a:pPr>
            <a:r>
              <a:rPr lang="sv-SE" sz="2400" dirty="0"/>
              <a:t>några restauranger. Når inte </a:t>
            </a:r>
          </a:p>
          <a:p>
            <a:pPr marL="0" indent="0">
              <a:buNone/>
            </a:pPr>
            <a:r>
              <a:rPr lang="sv-SE" sz="2400" dirty="0"/>
              <a:t>fram till vinjournalister .</a:t>
            </a:r>
          </a:p>
          <a:p>
            <a:endParaRPr lang="sv-SE" sz="2400" dirty="0"/>
          </a:p>
          <a:p>
            <a:endParaRPr lang="sv-SE" sz="24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B87B56-8296-A7DA-99A6-B72944A0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92505"/>
            <a:ext cx="8626641" cy="616017"/>
          </a:xfrm>
        </p:spPr>
        <p:txBody>
          <a:bodyPr>
            <a:normAutofit/>
          </a:bodyPr>
          <a:lstStyle/>
          <a:p>
            <a:r>
              <a:rPr lang="sv-SE" noProof="0" dirty="0"/>
              <a:t>Clos Saint Vincent Grenache 2015, Bellet Frankrike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85C162-7BC4-2BF5-B8CC-9ABB58372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073" y="336205"/>
            <a:ext cx="1608799" cy="60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97182-9288-EA9A-DA18-BE4EB51AED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6467" y="1015294"/>
            <a:ext cx="4964317" cy="5096337"/>
          </a:xfrm>
        </p:spPr>
        <p:txBody>
          <a:bodyPr>
            <a:normAutofit fontScale="85000" lnSpcReduction="20000"/>
          </a:bodyPr>
          <a:lstStyle/>
          <a:p>
            <a:r>
              <a:rPr lang="sv-SE" sz="2600" noProof="0" dirty="0"/>
              <a:t>En brant vingård på 2 hektar, 120+ år gamla rankor.</a:t>
            </a:r>
          </a:p>
          <a:p>
            <a:r>
              <a:rPr lang="sv-SE" sz="2600" dirty="0"/>
              <a:t>La Figuera, norra kanten av Montsant</a:t>
            </a:r>
          </a:p>
          <a:p>
            <a:r>
              <a:rPr lang="sv-SE" sz="2600" noProof="0" dirty="0"/>
              <a:t>Jäst i ett 4500 liters fat. </a:t>
            </a:r>
            <a:endParaRPr lang="sv-SE" sz="2600" dirty="0"/>
          </a:p>
          <a:p>
            <a:r>
              <a:rPr lang="sv-SE" sz="2600" noProof="0" dirty="0"/>
              <a:t>Ett samarbete mellan Prioratpionjärerna Rene </a:t>
            </a:r>
            <a:r>
              <a:rPr lang="sv-SE" sz="2600" noProof="0" dirty="0" err="1"/>
              <a:t>Barbier</a:t>
            </a:r>
            <a:r>
              <a:rPr lang="sv-SE" sz="2600" noProof="0" dirty="0"/>
              <a:t> och </a:t>
            </a:r>
            <a:r>
              <a:rPr lang="sv-SE" sz="2600" noProof="0" dirty="0" err="1"/>
              <a:t>Clos</a:t>
            </a:r>
            <a:r>
              <a:rPr lang="sv-SE" sz="2600" noProof="0" dirty="0"/>
              <a:t> </a:t>
            </a:r>
            <a:r>
              <a:rPr lang="sv-SE" sz="2600" noProof="0" dirty="0" err="1"/>
              <a:t>Mogador</a:t>
            </a:r>
            <a:r>
              <a:rPr lang="sv-SE" sz="2600" noProof="0" dirty="0"/>
              <a:t>-teamet.</a:t>
            </a:r>
          </a:p>
          <a:p>
            <a:endParaRPr lang="sv-SE" sz="2400" dirty="0"/>
          </a:p>
          <a:p>
            <a:endParaRPr lang="sv-SE" sz="2400" noProof="0" dirty="0"/>
          </a:p>
          <a:p>
            <a:endParaRPr lang="sv-SE" sz="2400" dirty="0"/>
          </a:p>
          <a:p>
            <a:endParaRPr lang="sv-SE" sz="2400" noProof="0" dirty="0"/>
          </a:p>
          <a:p>
            <a:endParaRPr lang="sv-SE" sz="2400" dirty="0"/>
          </a:p>
          <a:p>
            <a:r>
              <a:rPr lang="sv-SE" sz="2400" noProof="0" dirty="0"/>
              <a:t>Ca 5000 flaskor!</a:t>
            </a:r>
          </a:p>
          <a:p>
            <a:endParaRPr lang="sv-SE" sz="24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669588-294B-216B-F919-3B6ED615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/>
              <a:t>Espectacle 2014 Montsant, Spanien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19DF6-0337-888C-B392-379B06DDD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636" y="345950"/>
            <a:ext cx="1650621" cy="62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6B828-94E3-AEC2-2B0F-477F87B5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A57ECD-2480-A827-085F-E58D15710B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0684" y="1362960"/>
            <a:ext cx="4594095" cy="5005045"/>
          </a:xfrm>
        </p:spPr>
        <p:txBody>
          <a:bodyPr>
            <a:noAutofit/>
          </a:bodyPr>
          <a:lstStyle/>
          <a:p>
            <a:r>
              <a:rPr lang="sv-SE" sz="2400" noProof="0" dirty="0"/>
              <a:t>Barossa, EdenValley, Stonegarden, </a:t>
            </a:r>
          </a:p>
          <a:p>
            <a:r>
              <a:rPr lang="sv-SE" sz="2400" noProof="0" dirty="0"/>
              <a:t>gamla rankor, 162 år</a:t>
            </a:r>
          </a:p>
          <a:p>
            <a:r>
              <a:rPr lang="sv-SE" sz="2400" dirty="0"/>
              <a:t>½ ton per </a:t>
            </a:r>
            <a:r>
              <a:rPr lang="sv-SE" sz="2400" dirty="0" err="1"/>
              <a:t>acre</a:t>
            </a:r>
            <a:endParaRPr lang="sv-SE" sz="2400" dirty="0"/>
          </a:p>
          <a:p>
            <a:r>
              <a:rPr lang="sv-SE" sz="2400" dirty="0"/>
              <a:t>420 meters höjd</a:t>
            </a:r>
          </a:p>
          <a:p>
            <a:r>
              <a:rPr lang="sv-SE" sz="2400" noProof="0" dirty="0"/>
              <a:t>10% hela klasar</a:t>
            </a:r>
          </a:p>
          <a:p>
            <a:r>
              <a:rPr lang="sv-SE" sz="2400" dirty="0"/>
              <a:t>N</a:t>
            </a:r>
            <a:r>
              <a:rPr lang="sv-SE" sz="2400" noProof="0" dirty="0"/>
              <a:t>aturlig jäst, </a:t>
            </a:r>
          </a:p>
          <a:p>
            <a:r>
              <a:rPr lang="sv-SE" sz="2400" noProof="0" dirty="0"/>
              <a:t>12 månader stora, gamla ekfat</a:t>
            </a:r>
          </a:p>
          <a:p>
            <a:r>
              <a:rPr lang="sv-SE" sz="2400" noProof="0" dirty="0"/>
              <a:t> </a:t>
            </a:r>
          </a:p>
          <a:p>
            <a:endParaRPr lang="sv-SE" sz="2400" dirty="0"/>
          </a:p>
          <a:p>
            <a:endParaRPr lang="sv-SE" sz="2400" noProof="0" dirty="0"/>
          </a:p>
          <a:p>
            <a:endParaRPr lang="sv-SE" sz="2400" dirty="0"/>
          </a:p>
          <a:p>
            <a:endParaRPr lang="sv-SE" sz="2400" noProof="0" dirty="0"/>
          </a:p>
          <a:p>
            <a:endParaRPr lang="sv-SE" sz="2400" dirty="0"/>
          </a:p>
          <a:p>
            <a:r>
              <a:rPr lang="sv-SE" sz="2400" noProof="0" dirty="0"/>
              <a:t>600 flaskor!!</a:t>
            </a:r>
          </a:p>
          <a:p>
            <a:endParaRPr lang="sv-SE" sz="24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77F394-89C1-2908-AFDE-2CEBD2E9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92505"/>
            <a:ext cx="8214306" cy="616017"/>
          </a:xfrm>
        </p:spPr>
        <p:txBody>
          <a:bodyPr>
            <a:noAutofit/>
          </a:bodyPr>
          <a:lstStyle/>
          <a:p>
            <a:r>
              <a:rPr lang="sv-SE" noProof="0" dirty="0"/>
              <a:t>Head, Ancestor Vine  2019</a:t>
            </a:r>
            <a:r>
              <a:rPr lang="sv-SE" dirty="0"/>
              <a:t>, </a:t>
            </a:r>
            <a:r>
              <a:rPr lang="sv-SE" noProof="0" dirty="0"/>
              <a:t>Australien, Barossa, EdenValley, (Stonegarden)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C2314-29C7-6D0B-3601-BDCD085CF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353" y="192505"/>
            <a:ext cx="1779241" cy="64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7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8182A4-1656-F627-E118-E643B062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92505"/>
            <a:ext cx="9536559" cy="616017"/>
          </a:xfrm>
        </p:spPr>
        <p:txBody>
          <a:bodyPr>
            <a:normAutofit fontScale="90000"/>
          </a:bodyPr>
          <a:lstStyle/>
          <a:p>
            <a:r>
              <a:rPr lang="sv-SE" sz="4000" noProof="0" dirty="0"/>
              <a:t>Vinlista, är någon prisvärd, kommer ni att köpa?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9C973EB-DDB5-1AA0-82D7-4C59AA47C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384084"/>
              </p:ext>
            </p:extLst>
          </p:nvPr>
        </p:nvGraphicFramePr>
        <p:xfrm>
          <a:off x="395567" y="1215397"/>
          <a:ext cx="10862310" cy="5612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702">
                  <a:extLst>
                    <a:ext uri="{9D8B030D-6E8A-4147-A177-3AD203B41FA5}">
                      <a16:colId xmlns:a16="http://schemas.microsoft.com/office/drawing/2014/main" val="66815862"/>
                    </a:ext>
                  </a:extLst>
                </a:gridCol>
                <a:gridCol w="4869265">
                  <a:extLst>
                    <a:ext uri="{9D8B030D-6E8A-4147-A177-3AD203B41FA5}">
                      <a16:colId xmlns:a16="http://schemas.microsoft.com/office/drawing/2014/main" val="828014834"/>
                    </a:ext>
                  </a:extLst>
                </a:gridCol>
                <a:gridCol w="1740572">
                  <a:extLst>
                    <a:ext uri="{9D8B030D-6E8A-4147-A177-3AD203B41FA5}">
                      <a16:colId xmlns:a16="http://schemas.microsoft.com/office/drawing/2014/main" val="470969316"/>
                    </a:ext>
                  </a:extLst>
                </a:gridCol>
                <a:gridCol w="1236294">
                  <a:extLst>
                    <a:ext uri="{9D8B030D-6E8A-4147-A177-3AD203B41FA5}">
                      <a16:colId xmlns:a16="http://schemas.microsoft.com/office/drawing/2014/main" val="9334125"/>
                    </a:ext>
                  </a:extLst>
                </a:gridCol>
                <a:gridCol w="2445477">
                  <a:extLst>
                    <a:ext uri="{9D8B030D-6E8A-4147-A177-3AD203B41FA5}">
                      <a16:colId xmlns:a16="http://schemas.microsoft.com/office/drawing/2014/main" val="2843138983"/>
                    </a:ext>
                  </a:extLst>
                </a:gridCol>
              </a:tblGrid>
              <a:tr h="6749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2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noProof="0" dirty="0">
                          <a:solidFill>
                            <a:schemeClr val="tx1"/>
                          </a:solidFill>
                        </a:rPr>
                        <a:t>Vin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Betyg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noProof="0" dirty="0">
                          <a:solidFill>
                            <a:schemeClr val="tx1"/>
                          </a:solidFill>
                        </a:rPr>
                        <a:t>Pris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noProof="0" dirty="0">
                          <a:solidFill>
                            <a:schemeClr val="tx1"/>
                          </a:solidFill>
                        </a:rPr>
                        <a:t>Systembolagets 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91466"/>
                  </a:ext>
                </a:extLst>
              </a:tr>
              <a:tr h="674977">
                <a:tc>
                  <a:txBody>
                    <a:bodyPr/>
                    <a:lstStyle/>
                    <a:p>
                      <a:pPr algn="ctr"/>
                      <a:r>
                        <a:rPr lang="sv-SE" sz="2400" b="1" noProof="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Ministry of Clouds, Australien, McLarenvale,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 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55315"/>
                  </a:ext>
                </a:extLst>
              </a:tr>
              <a:tr h="674977">
                <a:tc>
                  <a:txBody>
                    <a:bodyPr/>
                    <a:lstStyle/>
                    <a:p>
                      <a:pPr algn="ctr"/>
                      <a:r>
                        <a:rPr lang="sv-SE" sz="2400" b="1" noProof="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Pancrudo, Viñedos de Gómez Cruzado, Spanien, Rioja,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 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2021, Ja!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631269"/>
                  </a:ext>
                </a:extLst>
              </a:tr>
              <a:tr h="674977">
                <a:tc>
                  <a:txBody>
                    <a:bodyPr/>
                    <a:lstStyle/>
                    <a:p>
                      <a:pPr algn="ctr"/>
                      <a:r>
                        <a:rPr lang="sv-SE" sz="2400" b="1" noProof="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Telmo </a:t>
                      </a:r>
                      <a:r>
                        <a:rPr lang="en-GB" sz="2400" dirty="0"/>
                        <a:t>Rodríguez, </a:t>
                      </a:r>
                      <a:r>
                        <a:rPr lang="en-GB" sz="2400" dirty="0" err="1"/>
                        <a:t>Pegaso</a:t>
                      </a:r>
                      <a:r>
                        <a:rPr lang="en-GB" sz="2400" dirty="0"/>
                        <a:t>, </a:t>
                      </a:r>
                    </a:p>
                    <a:p>
                      <a:r>
                        <a:rPr lang="en-GB" sz="2400" dirty="0"/>
                        <a:t>Barrancos de </a:t>
                      </a:r>
                      <a:r>
                        <a:rPr lang="en-GB" sz="2400" dirty="0" err="1"/>
                        <a:t>Pizarra</a:t>
                      </a:r>
                      <a:r>
                        <a:rPr lang="en-GB" sz="2400" dirty="0"/>
                        <a:t>, 2018</a:t>
                      </a:r>
                      <a:endParaRPr lang="sv-SE" sz="2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 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123092"/>
                  </a:ext>
                </a:extLst>
              </a:tr>
              <a:tr h="674977">
                <a:tc>
                  <a:txBody>
                    <a:bodyPr/>
                    <a:lstStyle/>
                    <a:p>
                      <a:pPr algn="ctr"/>
                      <a:r>
                        <a:rPr lang="sv-SE" sz="2400" b="1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Clos Saint Vincent, Grenache, Frankrike, Bellet, 2015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371040"/>
                  </a:ext>
                </a:extLst>
              </a:tr>
              <a:tr h="674977">
                <a:tc>
                  <a:txBody>
                    <a:bodyPr/>
                    <a:lstStyle/>
                    <a:p>
                      <a:pPr algn="ctr"/>
                      <a:r>
                        <a:rPr lang="sv-SE" sz="2400" b="1" noProof="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Espectacle, Spanien, Monsant, 2014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 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176098"/>
                  </a:ext>
                </a:extLst>
              </a:tr>
              <a:tr h="674977">
                <a:tc>
                  <a:txBody>
                    <a:bodyPr/>
                    <a:lstStyle/>
                    <a:p>
                      <a:pPr algn="ctr"/>
                      <a:r>
                        <a:rPr lang="sv-SE" sz="2400" b="1" noProof="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Head, Ancestor Vine, Grenache, Australien, Eden Vally, 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JS 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200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8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F4251E-0CB2-9877-0B1F-508D7327B9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1AF191-F1B4-93D2-62B0-2AFB107F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noProof="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BB16EEC-8523-0A29-5FB9-786E3ABD7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9" b="1"/>
          <a:stretch/>
        </p:blipFill>
        <p:spPr bwMode="auto">
          <a:xfrm>
            <a:off x="541927" y="0"/>
            <a:ext cx="10726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5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8CD542-DFC7-50D4-A25A-E1010903DF3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E081CF-87B6-0994-AE28-EAA80DD3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noProof="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050672-74B0-CEAD-3437-141E8D564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6" y="-72572"/>
            <a:ext cx="9240762" cy="693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924F792-025D-8095-22A3-ED9B2D39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89" y="-72573"/>
            <a:ext cx="5191511" cy="69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9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836A43-2380-85A4-A82A-2E499F02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Grenache</a:t>
            </a:r>
            <a:r>
              <a:rPr lang="sv-SE" sz="280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från olika länder</a:t>
            </a:r>
            <a:endParaRPr lang="sv-SE" noProof="0" dirty="0"/>
          </a:p>
        </p:txBody>
      </p:sp>
      <p:pic>
        <p:nvPicPr>
          <p:cNvPr id="6146" name="Picture 2" descr="Selección Terroir Pancrudo wine - Gómez Cruzado family">
            <a:extLst>
              <a:ext uri="{FF2B5EF4-FFF2-40B4-BE49-F238E27FC236}">
                <a16:creationId xmlns:a16="http://schemas.microsoft.com/office/drawing/2014/main" id="{14ABE7BB-BD45-0F3D-BBE7-DD1FB383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51" y="66552"/>
            <a:ext cx="2016015" cy="61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90BDFCF-44FB-A822-0F0C-8DF0328F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57" y="990610"/>
            <a:ext cx="2121635" cy="52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F58F4-4034-BC88-C6AA-0E97C44E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67" y="939291"/>
            <a:ext cx="1961556" cy="5226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A945E-F8A6-2B47-6CED-C8034476B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197" y="808522"/>
            <a:ext cx="1447905" cy="5404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D660BE-2FB3-9609-1A5D-D572CF775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091" y="794494"/>
            <a:ext cx="1494402" cy="54042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D11E0-8AF1-C93B-948D-FF389E5F7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586" y="794494"/>
            <a:ext cx="1425492" cy="53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8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E67CC0-507E-49F6-E4DC-3CB5EC413D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1567" y="1258986"/>
            <a:ext cx="11929473" cy="5005045"/>
          </a:xfrm>
        </p:spPr>
        <p:txBody>
          <a:bodyPr>
            <a:normAutofit/>
          </a:bodyPr>
          <a:lstStyle/>
          <a:p>
            <a:r>
              <a:rPr lang="sv-SE" sz="2800" noProof="0" dirty="0"/>
              <a:t>Garnacha / Grenache</a:t>
            </a:r>
          </a:p>
          <a:p>
            <a:pPr lvl="1"/>
            <a:r>
              <a:rPr lang="sv-SE" sz="2400" noProof="0" dirty="0"/>
              <a:t>Varianter:</a:t>
            </a:r>
          </a:p>
          <a:p>
            <a:pPr lvl="2"/>
            <a:r>
              <a:rPr lang="sv-SE" sz="2000" noProof="0" dirty="0"/>
              <a:t>Garnacha Tinta / Grenache Noir ( oftanst bara kallad Garnacha / Grenache ) &lt; 200 000 Ha</a:t>
            </a:r>
          </a:p>
          <a:p>
            <a:pPr lvl="2"/>
            <a:r>
              <a:rPr lang="sv-SE" sz="2000" noProof="0" dirty="0"/>
              <a:t>Garnacha Blanca ( Frankrike / Spanien ) 10 000 Ha</a:t>
            </a:r>
          </a:p>
          <a:p>
            <a:pPr lvl="2"/>
            <a:r>
              <a:rPr lang="sv-SE" sz="2000" noProof="0" dirty="0"/>
              <a:t>Garnacha Roja / Garnacha Gris / Grenache Gris &lt; 2 000 Ha</a:t>
            </a:r>
          </a:p>
          <a:p>
            <a:pPr lvl="2"/>
            <a:r>
              <a:rPr lang="sv-SE" sz="2000" noProof="0" dirty="0"/>
              <a:t>Garnacha Peluda (Liknande Grenache men med hår på undersidan av bladen) &lt; 1 000 Ha</a:t>
            </a:r>
          </a:p>
          <a:p>
            <a:pPr marL="914400" lvl="2" indent="0">
              <a:buNone/>
            </a:pPr>
            <a:endParaRPr lang="sv-SE" sz="2000" noProof="0" dirty="0"/>
          </a:p>
          <a:p>
            <a:pPr lvl="2"/>
            <a:endParaRPr lang="sv-SE" sz="20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7F8F3-80E3-30D7-8B50-3D952CE5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/>
              <a:t>Druva</a:t>
            </a:r>
          </a:p>
        </p:txBody>
      </p:sp>
    </p:spTree>
    <p:extLst>
      <p:ext uri="{BB962C8B-B14F-4D97-AF65-F5344CB8AC3E}">
        <p14:creationId xmlns:p14="http://schemas.microsoft.com/office/powerpoint/2010/main" val="324571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ACCC7-266C-73FE-D2F8-7A188040C7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927" y="1106586"/>
            <a:ext cx="5554073" cy="5005045"/>
          </a:xfrm>
        </p:spPr>
        <p:txBody>
          <a:bodyPr>
            <a:normAutofit/>
          </a:bodyPr>
          <a:lstStyle/>
          <a:p>
            <a:r>
              <a:rPr lang="sv-SE" sz="2400" noProof="0" dirty="0"/>
              <a:t>Spanien,  Aragon </a:t>
            </a:r>
          </a:p>
          <a:p>
            <a:r>
              <a:rPr lang="sv-SE" sz="2400" noProof="0" dirty="0"/>
              <a:t>Frön daterade till 153 före kristus</a:t>
            </a:r>
          </a:p>
          <a:p>
            <a:r>
              <a:rPr lang="sv-SE" sz="2400" noProof="0" dirty="0"/>
              <a:t>Ingen känd förälder druva</a:t>
            </a:r>
          </a:p>
          <a:p>
            <a:r>
              <a:rPr lang="sv-SE" sz="2400" noProof="0" dirty="0"/>
              <a:t>Sprids till Frankrike, Sardinien, Italien och greklad från 1300</a:t>
            </a:r>
          </a:p>
          <a:p>
            <a:r>
              <a:rPr lang="sv-SE" sz="2400" noProof="0" dirty="0"/>
              <a:t>1700 – 1800 Sydafrika och Australien </a:t>
            </a:r>
          </a:p>
          <a:p>
            <a:r>
              <a:rPr lang="sv-SE" sz="2400" noProof="0" dirty="0"/>
              <a:t>1850 Amerika</a:t>
            </a:r>
          </a:p>
          <a:p>
            <a:endParaRPr lang="sv-SE" sz="2400" noProof="0" dirty="0"/>
          </a:p>
          <a:p>
            <a:endParaRPr lang="sv-SE" sz="2400" noProof="0" dirty="0"/>
          </a:p>
          <a:p>
            <a:endParaRPr lang="sv-SE" sz="24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1F95E-2A03-7F1C-D70A-55E07FD3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/>
              <a:t>Historia</a:t>
            </a:r>
          </a:p>
        </p:txBody>
      </p:sp>
    </p:spTree>
    <p:extLst>
      <p:ext uri="{BB962C8B-B14F-4D97-AF65-F5344CB8AC3E}">
        <p14:creationId xmlns:p14="http://schemas.microsoft.com/office/powerpoint/2010/main" val="85240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23F4BF-9DCD-69B5-C2C4-46704B8D411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sv-SE" sz="2800" noProof="0" dirty="0"/>
              <a:t>En av värdens mest planterade druvor</a:t>
            </a:r>
          </a:p>
          <a:p>
            <a:r>
              <a:rPr lang="sv-SE" sz="2800" noProof="0" dirty="0"/>
              <a:t>Mest planterade druvan i världen tills 1990</a:t>
            </a:r>
          </a:p>
          <a:p>
            <a:r>
              <a:rPr lang="sv-SE" sz="2800" noProof="0" dirty="0"/>
              <a:t>Näst mest I Frankrike 2007</a:t>
            </a:r>
          </a:p>
          <a:p>
            <a:r>
              <a:rPr lang="sv-SE" sz="2800" noProof="0" dirty="0"/>
              <a:t>Tredje mest planterade röda druva I Spanien, 2007</a:t>
            </a:r>
          </a:p>
          <a:p>
            <a:r>
              <a:rPr lang="sv-SE" sz="2800" noProof="0" dirty="0"/>
              <a:t>Mest planterade I Australien tills 1960</a:t>
            </a:r>
          </a:p>
          <a:p>
            <a:endParaRPr lang="sv-SE" sz="28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2828DA-0DC1-4009-4D4C-1AC4D059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/>
              <a:t>Uppgång och fall</a:t>
            </a:r>
          </a:p>
        </p:txBody>
      </p:sp>
    </p:spTree>
    <p:extLst>
      <p:ext uri="{BB962C8B-B14F-4D97-AF65-F5344CB8AC3E}">
        <p14:creationId xmlns:p14="http://schemas.microsoft.com/office/powerpoint/2010/main" val="87665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50E855-56F4-AF29-A13F-615B0EC79E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sv-SE" sz="2800" noProof="0" dirty="0"/>
              <a:t>Oftast blandad, GSM, Södra Rhone, Australien, mm</a:t>
            </a:r>
          </a:p>
          <a:p>
            <a:r>
              <a:rPr lang="sv-SE" sz="2800" dirty="0"/>
              <a:t>Vin doux naturels, Frankrike</a:t>
            </a:r>
          </a:p>
          <a:p>
            <a:r>
              <a:rPr lang="sv-SE" sz="2800" dirty="0"/>
              <a:t>’Port’ vin, Australien</a:t>
            </a:r>
          </a:p>
          <a:p>
            <a:r>
              <a:rPr lang="sv-SE" sz="2800" noProof="0" dirty="0"/>
              <a:t>Rose, Frankrike/ Austrlien / Spanien</a:t>
            </a:r>
          </a:p>
          <a:p>
            <a:r>
              <a:rPr lang="sv-SE" sz="2800" dirty="0"/>
              <a:t>’Ganska’ sällan endruvevin, men det är givetvis det vi skall prova </a:t>
            </a:r>
            <a:r>
              <a:rPr lang="sv-SE" sz="2800" dirty="0">
                <a:sym typeface="Wingdings" panose="05000000000000000000" pitchFamily="2" charset="2"/>
              </a:rPr>
              <a:t> </a:t>
            </a:r>
            <a:endParaRPr lang="sv-SE" sz="28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39C21A-7F45-E510-4EED-8D4149A8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/>
              <a:t>Användning</a:t>
            </a:r>
          </a:p>
        </p:txBody>
      </p:sp>
    </p:spTree>
    <p:extLst>
      <p:ext uri="{BB962C8B-B14F-4D97-AF65-F5344CB8AC3E}">
        <p14:creationId xmlns:p14="http://schemas.microsoft.com/office/powerpoint/2010/main" val="3001894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B27CB6-B804-5A0A-6191-F84F9EA765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927" y="1106586"/>
            <a:ext cx="7004009" cy="6148793"/>
          </a:xfrm>
        </p:spPr>
        <p:txBody>
          <a:bodyPr>
            <a:normAutofit/>
          </a:bodyPr>
          <a:lstStyle/>
          <a:p>
            <a:r>
              <a:rPr lang="en-US" sz="2800" dirty="0"/>
              <a:t>Clarendon, 101 </a:t>
            </a:r>
            <a:r>
              <a:rPr lang="en-US" sz="2800" dirty="0" err="1"/>
              <a:t>år</a:t>
            </a:r>
            <a:endParaRPr lang="en-US" sz="2800" dirty="0"/>
          </a:p>
          <a:p>
            <a:r>
              <a:rPr lang="en-US" sz="2800" dirty="0"/>
              <a:t>Blewit Springs, 84 </a:t>
            </a:r>
            <a:r>
              <a:rPr lang="en-US" sz="2800" dirty="0" err="1"/>
              <a:t>år</a:t>
            </a:r>
            <a:endParaRPr lang="en-US" sz="2800" dirty="0"/>
          </a:p>
          <a:p>
            <a:r>
              <a:rPr lang="en-US" sz="2800" dirty="0"/>
              <a:t>Inga </a:t>
            </a:r>
            <a:r>
              <a:rPr lang="en-US" sz="2800" dirty="0" err="1"/>
              <a:t>klasar</a:t>
            </a:r>
            <a:r>
              <a:rPr lang="en-US" sz="2800" dirty="0"/>
              <a:t>, </a:t>
            </a:r>
            <a:r>
              <a:rPr lang="en-US" sz="2800" dirty="0" err="1"/>
              <a:t>naturlig</a:t>
            </a:r>
            <a:r>
              <a:rPr lang="en-US" sz="2800" dirty="0"/>
              <a:t> </a:t>
            </a:r>
            <a:r>
              <a:rPr lang="en-US" sz="2800" dirty="0" err="1"/>
              <a:t>jäst</a:t>
            </a:r>
            <a:r>
              <a:rPr lang="en-US" sz="2800" dirty="0"/>
              <a:t>, </a:t>
            </a:r>
            <a:r>
              <a:rPr lang="en-US" sz="2800" dirty="0" err="1"/>
              <a:t>öppna</a:t>
            </a:r>
            <a:r>
              <a:rPr lang="en-US" sz="2800" dirty="0"/>
              <a:t> </a:t>
            </a:r>
            <a:r>
              <a:rPr lang="en-US" sz="2800" dirty="0" err="1"/>
              <a:t>kärl</a:t>
            </a:r>
            <a:endParaRPr lang="en-US" sz="2800" dirty="0"/>
          </a:p>
          <a:p>
            <a:r>
              <a:rPr lang="en-US" sz="2800" dirty="0"/>
              <a:t>Basket press</a:t>
            </a:r>
          </a:p>
          <a:p>
            <a:r>
              <a:rPr lang="en-US" sz="2800" dirty="0"/>
              <a:t>10 </a:t>
            </a:r>
            <a:r>
              <a:rPr lang="en-US" sz="2800" dirty="0" err="1"/>
              <a:t>månader</a:t>
            </a:r>
            <a:r>
              <a:rPr lang="en-US" sz="2800" dirty="0"/>
              <a:t> I </a:t>
            </a:r>
            <a:r>
              <a:rPr lang="en-US" sz="2800" dirty="0" err="1"/>
              <a:t>stora</a:t>
            </a:r>
            <a:r>
              <a:rPr lang="en-US" sz="2800" dirty="0"/>
              <a:t> </a:t>
            </a:r>
            <a:r>
              <a:rPr lang="en-US" sz="2800" dirty="0" err="1"/>
              <a:t>gamla</a:t>
            </a:r>
            <a:r>
              <a:rPr lang="en-US" sz="2800" dirty="0"/>
              <a:t> ek fat</a:t>
            </a:r>
          </a:p>
          <a:p>
            <a:endParaRPr lang="en-US" sz="2800" dirty="0"/>
          </a:p>
          <a:p>
            <a:endParaRPr lang="en-GB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F3DD2F-795E-B46F-1E07-625C1FDC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92505"/>
            <a:ext cx="8540281" cy="616017"/>
          </a:xfrm>
        </p:spPr>
        <p:txBody>
          <a:bodyPr>
            <a:normAutofit/>
          </a:bodyPr>
          <a:lstStyle/>
          <a:p>
            <a:r>
              <a:rPr lang="en-US" dirty="0"/>
              <a:t>Ministry of Clouds, </a:t>
            </a:r>
            <a:r>
              <a:rPr lang="en-US" dirty="0" err="1"/>
              <a:t>Australien</a:t>
            </a:r>
            <a:r>
              <a:rPr lang="en-US" dirty="0"/>
              <a:t>, McLaren Vale,  2021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C770F-9781-3290-F171-E31F8FBA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633" y="256374"/>
            <a:ext cx="2381336" cy="63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063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106803</TotalTime>
  <Words>634</Words>
  <Application>Microsoft Office PowerPoint</Application>
  <PresentationFormat>Widescreen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Gabriela-Bold</vt:lpstr>
      <vt:lpstr>Google Sans Text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Grenache från olika länder</vt:lpstr>
      <vt:lpstr>Druva</vt:lpstr>
      <vt:lpstr>Historia</vt:lpstr>
      <vt:lpstr>Uppgång och fall</vt:lpstr>
      <vt:lpstr>Användning</vt:lpstr>
      <vt:lpstr>Ministry of Clouds, Australien, McLaren Vale,  2021</vt:lpstr>
      <vt:lpstr>Pancrudo, Viñedos de Gómez Cruzado, 2018 Rioja, Spanien</vt:lpstr>
      <vt:lpstr>Telmo Rodríguez, Pegaso, Barrancos de Pizarra,  Sierra de Gredos, Cebreros (Ávila) 2018</vt:lpstr>
      <vt:lpstr>Clos Saint Vincent Grenache 2015, Bellet Frankrike</vt:lpstr>
      <vt:lpstr>Espectacle 2014 Montsant, Spanien</vt:lpstr>
      <vt:lpstr>Head, Ancestor Vine  2019, Australien, Barossa, EdenValley, (Stonegarden)</vt:lpstr>
      <vt:lpstr>Vinlista, är någon prisvärd, kommer ni att köpa?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This tasting</dc:title>
  <dc:creator>Stefan S</dc:creator>
  <cp:lastModifiedBy>Stefan S</cp:lastModifiedBy>
  <cp:revision>22</cp:revision>
  <dcterms:created xsi:type="dcterms:W3CDTF">2022-09-25T20:08:24Z</dcterms:created>
  <dcterms:modified xsi:type="dcterms:W3CDTF">2025-04-18T07:43:58Z</dcterms:modified>
</cp:coreProperties>
</file>